
<file path=[Content_Types].xml><?xml version="1.0" encoding="utf-8"?>
<Types xmlns="http://schemas.openxmlformats.org/package/2006/content-types">
  <Override PartName="/ppt/slideLayouts/slideLayout10.xml" ContentType="application/vnd.openxmlformats-officedocument.presentationml.slideLayout+xml"/>
  <Default Extension="rels" ContentType="application/vnd.openxmlformats-package.relationships+xml"/>
  <Override PartName="/ppt/slides/slide69.xml" ContentType="application/vnd.openxmlformats-officedocument.presentationml.slide+xml"/>
  <Override PartName="/ppt/slides/slide14.xml" ContentType="application/vnd.openxmlformats-officedocument.presentationml.slide+xml"/>
  <Override PartName="/ppt/slides/slide62.xml" ContentType="application/vnd.openxmlformats-officedocument.presentationml.slide+xml"/>
  <Override PartName="/ppt/slides/slide78.xml" ContentType="application/vnd.openxmlformats-officedocument.presentationml.slide+xml"/>
  <Default Extension="xml" ContentType="application/xml"/>
  <Override PartName="/ppt/slides/slide45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slides/slide54.xml" ContentType="application/vnd.openxmlformats-officedocument.presentationml.slide+xml"/>
  <Override PartName="/ppt/slides/slide21.xml" ContentType="application/vnd.openxmlformats-officedocument.presentationml.slide+xml"/>
  <Override PartName="/ppt/slides/slide37.xml" ContentType="application/vnd.openxmlformats-officedocument.presentationml.slide+xml"/>
  <Override PartName="/ppt/slides/slide5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68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docProps/core.xml" ContentType="application/vnd.openxmlformats-package.core-properties+xml"/>
  <Override PartName="/ppt/slides/slide61.xml" ContentType="application/vnd.openxmlformats-officedocument.presentationml.slide+xml"/>
  <Override PartName="/ppt/slides/slide77.xml" ContentType="application/vnd.openxmlformats-officedocument.presentationml.slide+xml"/>
  <Override PartName="/ppt/slides/slide44.xml" ContentType="application/vnd.openxmlformats-officedocument.presentationml.slide+xml"/>
  <Override PartName="/ppt/slides/slide27.xml" ContentType="application/vnd.openxmlformats-officedocument.presentationml.slide+xml"/>
  <Override PartName="/ppt/slides/slide53.xml" ContentType="application/vnd.openxmlformats-officedocument.presentationml.slide+xml"/>
  <Override PartName="/ppt/slides/slide20.xml" ContentType="application/vnd.openxmlformats-officedocument.presentationml.slide+xml"/>
  <Override PartName="/ppt/slides/slide36.xml" ContentType="application/vnd.openxmlformats-officedocument.presentationml.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67.xml" ContentType="application/vnd.openxmlformats-officedocument.presentationml.slide+xml"/>
  <Override PartName="/ppt/slides/slide12.xml" ContentType="application/vnd.openxmlformats-officedocument.presentationml.slide+xml"/>
  <Override PartName="/ppt/slides/slide60.xml" ContentType="application/vnd.openxmlformats-officedocument.presentationml.slide+xml"/>
  <Override PartName="/ppt/slides/slide76.xml" ContentType="application/vnd.openxmlformats-officedocument.presentationml.slide+xml"/>
  <Override PartName="/ppt/presProps.xml" ContentType="application/vnd.openxmlformats-officedocument.presentationml.presProps+xml"/>
  <Override PartName="/ppt/slides/slide43.xml" ContentType="application/vnd.openxmlformats-officedocument.presentationml.slide+xml"/>
  <Override PartName="/ppt/slides/slide59.xml" ContentType="application/vnd.openxmlformats-officedocument.presentationml.slide+xml"/>
  <Override PartName="/ppt/slides/slide26.xml" ContentType="application/vnd.openxmlformats-officedocument.presentationml.slide+xml"/>
  <Override PartName="/ppt/slides/slide52.xml" ContentType="application/vnd.openxmlformats-officedocument.presentationml.slide+xml"/>
  <Override PartName="/ppt/slides/slide35.xml" ContentType="application/vnd.openxmlformats-officedocument.presentationml.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66.xml" ContentType="application/vnd.openxmlformats-officedocument.presentationml.slide+xml"/>
  <Override PartName="/ppt/slides/slide11.xml" ContentType="application/vnd.openxmlformats-officedocument.presentationml.slide+xml"/>
  <Override PartName="/ppt/slides/slide49.xml" ContentType="application/vnd.openxmlformats-officedocument.presentationml.slide+xml"/>
  <Override PartName="/ppt/slides/slide75.xml" ContentType="application/vnd.openxmlformats-officedocument.presentationml.slide+xml"/>
  <Override PartName="/ppt/slides/slide42.xml" ContentType="application/vnd.openxmlformats-officedocument.presentationml.slide+xml"/>
  <Override PartName="/ppt/slides/slide58.xml" ContentType="application/vnd.openxmlformats-officedocument.presentationml.slide+xml"/>
  <Override PartName="/ppt/slides/slide25.xml" ContentType="application/vnd.openxmlformats-officedocument.presentationml.slide+xml"/>
  <Override PartName="/ppt/slides/slide51.xml" ContentType="application/vnd.openxmlformats-officedocument.presentationml.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2.xml" ContentType="application/vnd.openxmlformats-officedocument.presentationml.slide+xml"/>
  <Override PartName="/ppt/slides/slide17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65.xml" ContentType="application/vnd.openxmlformats-officedocument.presentationml.slide+xml"/>
  <Override PartName="/ppt/slides/slide10.xml" ContentType="application/vnd.openxmlformats-officedocument.presentationml.slide+xml"/>
  <Override PartName="/docProps/app.xml" ContentType="application/vnd.openxmlformats-officedocument.extended-properties+xml"/>
  <Override PartName="/ppt/slides/slide48.xml" ContentType="application/vnd.openxmlformats-officedocument.presentationml.slide+xml"/>
  <Override PartName="/ppt/slides/slide74.xml" ContentType="application/vnd.openxmlformats-officedocument.presentationml.slide+xml"/>
  <Override PartName="/ppt/slides/slide41.xml" ContentType="application/vnd.openxmlformats-officedocument.presentationml.slide+xml"/>
  <Override PartName="/ppt/slides/slide57.xml" ContentType="application/vnd.openxmlformats-officedocument.presentationml.slide+xml"/>
  <Override PartName="/ppt/slides/slide24.xml" ContentType="application/vnd.openxmlformats-officedocument.presentationml.slide+xml"/>
  <Override PartName="/ppt/slides/slide50.xml" ContentType="application/vnd.openxmlformats-officedocument.presentationml.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s/slide16.xml" ContentType="application/vnd.openxmlformats-officedocument.presentationml.slide+xml"/>
  <Override PartName="/ppt/slides/slide81.xml" ContentType="application/vnd.openxmlformats-officedocument.presentationml.slide+xml"/>
  <Override PartName="/ppt/slideLayouts/slideLayout1.xml" ContentType="application/vnd.openxmlformats-officedocument.presentationml.slideLayout+xml"/>
  <Override PartName="/ppt/viewProps.xml" ContentType="application/vnd.openxmlformats-officedocument.presentationml.viewProps+xml"/>
  <Override PartName="/ppt/slides/slide64.xml" ContentType="application/vnd.openxmlformats-officedocument.presentationml.slide+xml"/>
  <Default Extension="jpeg" ContentType="image/jpeg"/>
  <Override PartName="/ppt/slides/slide47.xml" ContentType="application/vnd.openxmlformats-officedocument.presentationml.slide+xml"/>
  <Override PartName="/ppt/slides/slide73.xml" ContentType="application/vnd.openxmlformats-officedocument.presentationml.slide+xml"/>
  <Override PartName="/ppt/slides/slide40.xml" ContentType="application/vnd.openxmlformats-officedocument.presentationml.slide+xml"/>
  <Override PartName="/ppt/slides/slide56.xml" ContentType="application/vnd.openxmlformats-officedocument.presentationml.slide+xml"/>
  <Override PartName="/ppt/theme/theme2.xml" ContentType="application/vnd.openxmlformats-officedocument.theme+xml"/>
  <Override PartName="/ppt/slides/slide23.xml" ContentType="application/vnd.openxmlformats-officedocument.presentationml.slide+xml"/>
  <Override PartName="/ppt/slides/slide39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71.xml" ContentType="application/vnd.openxmlformats-officedocument.presentationml.slide+xml"/>
  <Override PartName="/ppt/slides/slide32.xml" ContentType="application/vnd.openxmlformats-officedocument.presentationml.slide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slides/slide80.xml" ContentType="application/vnd.openxmlformats-officedocument.presentationml.slide+xml"/>
  <Override PartName="/ppt/slides/slide63.xml" ContentType="application/vnd.openxmlformats-officedocument.presentationml.slide+xml"/>
  <Override PartName="/ppt/slides/slide79.xml" ContentType="application/vnd.openxmlformats-officedocument.presentationml.slide+xml"/>
  <Override PartName="/ppt/slides/slide46.xml" ContentType="application/vnd.openxmlformats-officedocument.presentationml.slide+xml"/>
  <Override PartName="/ppt/slides/slide72.xml" ContentType="application/vnd.openxmlformats-officedocument.presentationml.slide+xml"/>
  <Override PartName="/ppt/slides/slide29.xml" ContentType="application/vnd.openxmlformats-officedocument.presentationml.slide+xml"/>
  <Override PartName="/ppt/slides/slide55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slides/slide38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Default Extension="bin" ContentType="application/vnd.openxmlformats-officedocument.presentationml.printerSettings"/>
  <Override PartName="/ppt/slides/slide70.xml" ContentType="application/vnd.openxmlformats-officedocument.presentationml.slide+xml"/>
  <Override PartName="/ppt/slides/slide31.xml" ContentType="application/vnd.openxmlformats-officedocument.presentationml.slide+xml"/>
  <Override PartName="/ppt/slideLayouts/slideLayout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83"/>
  </p:notesMasterIdLst>
  <p:sldIdLst>
    <p:sldId id="314" r:id="rId2"/>
    <p:sldId id="317" r:id="rId3"/>
    <p:sldId id="363" r:id="rId4"/>
    <p:sldId id="318" r:id="rId5"/>
    <p:sldId id="319" r:id="rId6"/>
    <p:sldId id="348" r:id="rId7"/>
    <p:sldId id="291" r:id="rId8"/>
    <p:sldId id="349" r:id="rId9"/>
    <p:sldId id="293" r:id="rId10"/>
    <p:sldId id="365" r:id="rId11"/>
    <p:sldId id="305" r:id="rId12"/>
    <p:sldId id="295" r:id="rId13"/>
    <p:sldId id="369" r:id="rId14"/>
    <p:sldId id="307" r:id="rId15"/>
    <p:sldId id="296" r:id="rId16"/>
    <p:sldId id="308" r:id="rId17"/>
    <p:sldId id="366" r:id="rId18"/>
    <p:sldId id="367" r:id="rId19"/>
    <p:sldId id="309" r:id="rId20"/>
    <p:sldId id="370" r:id="rId21"/>
    <p:sldId id="371" r:id="rId22"/>
    <p:sldId id="372" r:id="rId23"/>
    <p:sldId id="354" r:id="rId24"/>
    <p:sldId id="341" r:id="rId25"/>
    <p:sldId id="287" r:id="rId26"/>
    <p:sldId id="320" r:id="rId27"/>
    <p:sldId id="321" r:id="rId28"/>
    <p:sldId id="299" r:id="rId29"/>
    <p:sldId id="340" r:id="rId30"/>
    <p:sldId id="322" r:id="rId31"/>
    <p:sldId id="323" r:id="rId32"/>
    <p:sldId id="342" r:id="rId33"/>
    <p:sldId id="257" r:id="rId34"/>
    <p:sldId id="259" r:id="rId35"/>
    <p:sldId id="311" r:id="rId36"/>
    <p:sldId id="265" r:id="rId37"/>
    <p:sldId id="343" r:id="rId38"/>
    <p:sldId id="267" r:id="rId39"/>
    <p:sldId id="356" r:id="rId40"/>
    <p:sldId id="330" r:id="rId41"/>
    <p:sldId id="292" r:id="rId42"/>
    <p:sldId id="261" r:id="rId43"/>
    <p:sldId id="344" r:id="rId44"/>
    <p:sldId id="352" r:id="rId45"/>
    <p:sldId id="345" r:id="rId46"/>
    <p:sldId id="346" r:id="rId47"/>
    <p:sldId id="353" r:id="rId48"/>
    <p:sldId id="263" r:id="rId49"/>
    <p:sldId id="327" r:id="rId50"/>
    <p:sldId id="373" r:id="rId51"/>
    <p:sldId id="269" r:id="rId52"/>
    <p:sldId id="271" r:id="rId53"/>
    <p:sldId id="328" r:id="rId54"/>
    <p:sldId id="347" r:id="rId55"/>
    <p:sldId id="273" r:id="rId56"/>
    <p:sldId id="335" r:id="rId57"/>
    <p:sldId id="336" r:id="rId58"/>
    <p:sldId id="337" r:id="rId59"/>
    <p:sldId id="275" r:id="rId60"/>
    <p:sldId id="303" r:id="rId61"/>
    <p:sldId id="329" r:id="rId62"/>
    <p:sldId id="288" r:id="rId63"/>
    <p:sldId id="276" r:id="rId64"/>
    <p:sldId id="331" r:id="rId65"/>
    <p:sldId id="279" r:id="rId66"/>
    <p:sldId id="357" r:id="rId67"/>
    <p:sldId id="280" r:id="rId68"/>
    <p:sldId id="282" r:id="rId69"/>
    <p:sldId id="283" r:id="rId70"/>
    <p:sldId id="338" r:id="rId71"/>
    <p:sldId id="358" r:id="rId72"/>
    <p:sldId id="359" r:id="rId73"/>
    <p:sldId id="360" r:id="rId74"/>
    <p:sldId id="361" r:id="rId75"/>
    <p:sldId id="285" r:id="rId76"/>
    <p:sldId id="362" r:id="rId77"/>
    <p:sldId id="290" r:id="rId78"/>
    <p:sldId id="332" r:id="rId79"/>
    <p:sldId id="333" r:id="rId80"/>
    <p:sldId id="334" r:id="rId81"/>
    <p:sldId id="339" r:id="rId82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9" autoAdjust="0"/>
    <p:restoredTop sz="94668" autoAdjust="0"/>
  </p:normalViewPr>
  <p:slideViewPr>
    <p:cSldViewPr snapToGrid="0" snapToObjects="1">
      <p:cViewPr varScale="1">
        <p:scale>
          <a:sx n="136" d="100"/>
          <a:sy n="136" d="100"/>
        </p:scale>
        <p:origin x="-156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notesMaster" Target="notesMasters/notesMaster1.xml"/><Relationship Id="rId84" Type="http://schemas.openxmlformats.org/officeDocument/2006/relationships/printerSettings" Target="printerSettings/printerSettings1.bin"/><Relationship Id="rId85" Type="http://schemas.openxmlformats.org/officeDocument/2006/relationships/presProps" Target="presProps.xml"/><Relationship Id="rId86" Type="http://schemas.openxmlformats.org/officeDocument/2006/relationships/viewProps" Target="viewProps.xml"/><Relationship Id="rId87" Type="http://schemas.openxmlformats.org/officeDocument/2006/relationships/theme" Target="theme/theme1.xml"/><Relationship Id="rId8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2A7AC9-5530-4E46-A9FE-FB6D864E77F7}" type="datetimeFigureOut">
              <a:rPr lang="en-US"/>
              <a:pPr/>
              <a:t>23-05-2014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59F8EB-5C3E-7642-A455-1E0EA6994554}" type="slidenum">
              <a:rPr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59F8EB-5C3E-7642-A455-1E0EA6994554}" type="slidenum">
              <a:rPr/>
              <a:pPr/>
              <a:t>7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6EEC6-8A9C-F646-8C9A-E3EF40DF7E3E}" type="datetimeFigureOut">
              <a:rPr lang="nl-NL" smtClean="0"/>
              <a:pPr/>
              <a:t>23-05-2014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38662-4591-194C-BB73-4E2934A15520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  <p:transition advTm="6000"/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6EEC6-8A9C-F646-8C9A-E3EF40DF7E3E}" type="datetimeFigureOut">
              <a:rPr lang="nl-NL" smtClean="0"/>
              <a:pPr/>
              <a:t>23-05-2014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38662-4591-194C-BB73-4E2934A15520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  <p:transition advTm="6000"/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6EEC6-8A9C-F646-8C9A-E3EF40DF7E3E}" type="datetimeFigureOut">
              <a:rPr lang="nl-NL" smtClean="0"/>
              <a:pPr/>
              <a:t>23-05-2014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38662-4591-194C-BB73-4E2934A15520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  <p:transition advTm="6000"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6EEC6-8A9C-F646-8C9A-E3EF40DF7E3E}" type="datetimeFigureOut">
              <a:rPr lang="nl-NL" smtClean="0"/>
              <a:pPr/>
              <a:t>23-05-2014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38662-4591-194C-BB73-4E2934A15520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  <p:transition advTm="6000"/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6EEC6-8A9C-F646-8C9A-E3EF40DF7E3E}" type="datetimeFigureOut">
              <a:rPr lang="nl-NL" smtClean="0"/>
              <a:pPr/>
              <a:t>23-05-2014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38662-4591-194C-BB73-4E2934A15520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  <p:transition advTm="6000"/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6EEC6-8A9C-F646-8C9A-E3EF40DF7E3E}" type="datetimeFigureOut">
              <a:rPr lang="nl-NL" smtClean="0"/>
              <a:pPr/>
              <a:t>23-05-2014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38662-4591-194C-BB73-4E2934A15520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  <p:transition advTm="6000"/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6EEC6-8A9C-F646-8C9A-E3EF40DF7E3E}" type="datetimeFigureOut">
              <a:rPr lang="nl-NL" smtClean="0"/>
              <a:pPr/>
              <a:t>23-05-2014</a:t>
            </a:fld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38662-4591-194C-BB73-4E2934A15520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  <p:transition advTm="6000"/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6EEC6-8A9C-F646-8C9A-E3EF40DF7E3E}" type="datetimeFigureOut">
              <a:rPr lang="nl-NL" smtClean="0"/>
              <a:pPr/>
              <a:t>23-05-2014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38662-4591-194C-BB73-4E2934A15520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  <p:transition advTm="6000"/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6EEC6-8A9C-F646-8C9A-E3EF40DF7E3E}" type="datetimeFigureOut">
              <a:rPr lang="nl-NL" smtClean="0"/>
              <a:pPr/>
              <a:t>23-05-2014</a:t>
            </a:fld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38662-4591-194C-BB73-4E2934A15520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  <p:transition advTm="6000"/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6EEC6-8A9C-F646-8C9A-E3EF40DF7E3E}" type="datetimeFigureOut">
              <a:rPr lang="nl-NL" smtClean="0"/>
              <a:pPr/>
              <a:t>23-05-2014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38662-4591-194C-BB73-4E2934A15520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  <p:transition advTm="6000"/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6EEC6-8A9C-F646-8C9A-E3EF40DF7E3E}" type="datetimeFigureOut">
              <a:rPr lang="nl-NL" smtClean="0"/>
              <a:pPr/>
              <a:t>23-05-2014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38662-4591-194C-BB73-4E2934A15520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  <p:transition advTm="600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6EEC6-8A9C-F646-8C9A-E3EF40DF7E3E}" type="datetimeFigureOut">
              <a:rPr lang="nl-NL" smtClean="0"/>
              <a:pPr/>
              <a:t>23-05-2014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338662-4591-194C-BB73-4E2934A15520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Tm="600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782987" y="488331"/>
            <a:ext cx="6065527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Mystieke ervaring</a:t>
            </a:r>
            <a:endParaRPr lang="en-US" sz="3600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endParaRPr lang="en-US" sz="3600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r>
              <a:rPr lang="en-US" sz="24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Een presentatie van </a:t>
            </a:r>
          </a:p>
          <a:p>
            <a:r>
              <a:rPr lang="en-US" sz="24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Bram Moerland</a:t>
            </a:r>
          </a:p>
          <a:p>
            <a:r>
              <a:rPr lang="nl-NL" sz="36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endParaRPr lang="en-US" sz="3600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advTm="6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782987" y="372533"/>
            <a:ext cx="761165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>
                <a:solidFill>
                  <a:schemeClr val="bg1">
                    <a:lumMod val="95000"/>
                  </a:schemeClr>
                </a:solidFill>
              </a:rPr>
              <a:t>Jan Luyken heeft een geloof dat hij beschouwt als de onbetwistbare waarheid over de werkelijkheid. </a:t>
            </a:r>
          </a:p>
          <a:p>
            <a:endParaRPr lang="nl-NL" sz="3600" b="1" dirty="0">
              <a:solidFill>
                <a:schemeClr val="bg1"/>
              </a:solidFill>
            </a:endParaRPr>
          </a:p>
          <a:p>
            <a:r>
              <a:rPr lang="nl-NL" sz="36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Daar past een godsbeeld bij:</a:t>
            </a:r>
            <a:endParaRPr lang="en-US" sz="36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r>
              <a:rPr lang="nl-NL" dirty="0"/>
              <a:t> </a:t>
            </a:r>
            <a:endParaRPr lang="en-US" dirty="0"/>
          </a:p>
        </p:txBody>
      </p:sp>
    </p:spTree>
  </p:cSld>
  <p:clrMapOvr>
    <a:masterClrMapping/>
  </p:clrMapOvr>
  <p:transition advTm="6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782987" y="381000"/>
            <a:ext cx="7727078" cy="5909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Jan Luyken</a:t>
            </a:r>
            <a:endParaRPr lang="en-US" sz="2400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De ziele betracht de </a:t>
            </a:r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nabyheyt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 Gods</a:t>
            </a:r>
            <a:endParaRPr lang="en-US" sz="2400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nl-NL" sz="2400" b="1" dirty="0"/>
              <a:t> </a:t>
            </a:r>
            <a:endParaRPr lang="en-US" sz="2400" b="1" dirty="0"/>
          </a:p>
          <a:p>
            <a:r>
              <a:rPr lang="nl-NL" sz="2400" b="1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Ick</a:t>
            </a:r>
            <a:r>
              <a:rPr lang="nl-NL" sz="24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meende </a:t>
            </a:r>
            <a:r>
              <a:rPr lang="nl-NL" sz="2400" b="1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oock</a:t>
            </a:r>
            <a:r>
              <a:rPr lang="nl-NL" sz="24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de </a:t>
            </a:r>
            <a:r>
              <a:rPr lang="nl-NL" sz="2400" b="1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Godheyt</a:t>
            </a:r>
            <a:r>
              <a:rPr lang="nl-NL" sz="24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woonde verre,</a:t>
            </a:r>
            <a:endParaRPr lang="en-US" sz="24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r>
              <a:rPr lang="nl-NL" sz="24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In </a:t>
            </a:r>
            <a:r>
              <a:rPr lang="nl-NL" sz="2400" b="1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eenen</a:t>
            </a:r>
            <a:r>
              <a:rPr lang="nl-NL" sz="24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troon, </a:t>
            </a:r>
            <a:r>
              <a:rPr lang="nl-NL" sz="2400" b="1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hoogh</a:t>
            </a:r>
            <a:r>
              <a:rPr lang="nl-NL" sz="24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boven </a:t>
            </a:r>
            <a:r>
              <a:rPr lang="nl-NL" sz="2400" b="1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maen</a:t>
            </a:r>
            <a:r>
              <a:rPr lang="nl-NL" sz="24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en </a:t>
            </a:r>
            <a:r>
              <a:rPr lang="nl-NL" sz="2400" b="1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sterre</a:t>
            </a:r>
            <a:r>
              <a:rPr lang="nl-NL" sz="24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,</a:t>
            </a:r>
            <a:endParaRPr lang="en-US" sz="24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r>
              <a:rPr lang="nl-NL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En heften </a:t>
            </a:r>
            <a:r>
              <a:rPr lang="nl-NL" sz="2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menighmaal</a:t>
            </a:r>
            <a:r>
              <a:rPr lang="nl-NL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nl-NL" sz="2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myn</a:t>
            </a:r>
            <a:r>
              <a:rPr lang="nl-NL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nl-NL" sz="2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oogh</a:t>
            </a:r>
            <a:r>
              <a:rPr lang="nl-NL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</a:t>
            </a: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nl-NL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Met diep </a:t>
            </a:r>
            <a:r>
              <a:rPr lang="nl-NL" sz="2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versuchten</a:t>
            </a:r>
            <a:r>
              <a:rPr lang="nl-NL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nl-NL" sz="2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naer</a:t>
            </a:r>
            <a:r>
              <a:rPr lang="nl-NL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om </a:t>
            </a:r>
            <a:r>
              <a:rPr lang="nl-NL" sz="2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hoogh</a:t>
            </a:r>
            <a:r>
              <a:rPr lang="nl-NL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;</a:t>
            </a: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nl-NL" sz="2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Maer</a:t>
            </a:r>
            <a:r>
              <a:rPr lang="nl-NL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toen </a:t>
            </a:r>
            <a:r>
              <a:rPr lang="nl-NL" sz="2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ghy</a:t>
            </a:r>
            <a:r>
              <a:rPr lang="nl-NL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u beliefden </a:t>
            </a:r>
            <a:r>
              <a:rPr lang="nl-NL" sz="2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t’openbaren</a:t>
            </a:r>
            <a:r>
              <a:rPr lang="nl-NL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</a:t>
            </a: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nl-NL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Toen </a:t>
            </a:r>
            <a:r>
              <a:rPr lang="nl-NL" sz="2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sagh</a:t>
            </a:r>
            <a:r>
              <a:rPr lang="nl-NL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nl-NL" sz="2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ick</a:t>
            </a:r>
            <a:r>
              <a:rPr lang="nl-NL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niets van boven </a:t>
            </a:r>
            <a:r>
              <a:rPr lang="nl-NL" sz="2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nedervaren</a:t>
            </a:r>
            <a:r>
              <a:rPr lang="nl-NL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;</a:t>
            </a: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nl-NL" sz="2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Maer</a:t>
            </a:r>
            <a:r>
              <a:rPr lang="nl-NL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den grondt van </a:t>
            </a:r>
            <a:r>
              <a:rPr lang="nl-NL" sz="2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myn</a:t>
            </a:r>
            <a:r>
              <a:rPr lang="nl-NL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nl-NL" sz="2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gemoet</a:t>
            </a:r>
            <a:r>
              <a:rPr lang="nl-NL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</a:t>
            </a: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nl-NL" sz="2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Daer</a:t>
            </a:r>
            <a:r>
              <a:rPr lang="nl-NL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nl-NL" sz="2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wiert</a:t>
            </a:r>
            <a:r>
              <a:rPr lang="nl-NL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het </a:t>
            </a:r>
            <a:r>
              <a:rPr lang="nl-NL" sz="2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lieflyck</a:t>
            </a:r>
            <a:r>
              <a:rPr lang="nl-NL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nl-NL" sz="2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ende</a:t>
            </a:r>
            <a:r>
              <a:rPr lang="nl-NL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nl-NL" sz="2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soet</a:t>
            </a: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nl-NL" sz="2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Daer</a:t>
            </a:r>
            <a:r>
              <a:rPr lang="nl-NL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nl-NL" sz="2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quamt</a:t>
            </a:r>
            <a:r>
              <a:rPr lang="nl-NL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nl-NL" sz="2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ghy</a:t>
            </a:r>
            <a:r>
              <a:rPr lang="nl-NL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nl-NL" sz="2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uyt</a:t>
            </a:r>
            <a:r>
              <a:rPr lang="nl-NL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der diepten </a:t>
            </a:r>
            <a:r>
              <a:rPr lang="nl-NL" sz="2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uytwaerts</a:t>
            </a:r>
            <a:r>
              <a:rPr lang="nl-NL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dringen.</a:t>
            </a: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nl-NL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En, als een bron, </a:t>
            </a:r>
            <a:r>
              <a:rPr lang="nl-NL" sz="2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myn</a:t>
            </a:r>
            <a:r>
              <a:rPr lang="nl-NL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nl-NL" sz="2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dortstigh</a:t>
            </a:r>
            <a:r>
              <a:rPr lang="nl-NL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hart bespringen,</a:t>
            </a: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nl-NL" sz="2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Soo</a:t>
            </a:r>
            <a:r>
              <a:rPr lang="nl-NL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dat </a:t>
            </a:r>
            <a:r>
              <a:rPr lang="nl-NL" sz="2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ick</a:t>
            </a:r>
            <a:r>
              <a:rPr lang="nl-NL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u, </a:t>
            </a:r>
            <a:r>
              <a:rPr lang="nl-NL" sz="2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ô</a:t>
            </a:r>
            <a:r>
              <a:rPr lang="nl-NL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nl-NL" sz="2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Godt</a:t>
            </a:r>
            <a:r>
              <a:rPr lang="nl-NL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! </a:t>
            </a:r>
            <a:r>
              <a:rPr lang="nl-NL" sz="2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bevondt</a:t>
            </a:r>
            <a:r>
              <a:rPr lang="nl-NL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</a:t>
            </a: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nl-NL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te </a:t>
            </a:r>
            <a:r>
              <a:rPr lang="nl-NL" sz="2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zyn</a:t>
            </a:r>
            <a:r>
              <a:rPr lang="nl-NL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den grondt van </a:t>
            </a:r>
            <a:r>
              <a:rPr lang="nl-NL" sz="2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mynen</a:t>
            </a:r>
            <a:r>
              <a:rPr lang="nl-NL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grondt.</a:t>
            </a: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nl-NL" dirty="0"/>
          </a:p>
        </p:txBody>
      </p:sp>
    </p:spTree>
  </p:cSld>
  <p:clrMapOvr>
    <a:masterClrMapping/>
  </p:clrMapOvr>
  <p:transition advTm="6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782987" y="372533"/>
            <a:ext cx="606552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Dat is het traditioneel christelijke godsbeeld</a:t>
            </a:r>
            <a:endParaRPr lang="en-US" sz="3600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r>
              <a:rPr lang="nl-NL" dirty="0"/>
              <a:t> </a:t>
            </a:r>
            <a:endParaRPr lang="en-US" dirty="0"/>
          </a:p>
        </p:txBody>
      </p:sp>
    </p:spTree>
  </p:cSld>
  <p:clrMapOvr>
    <a:masterClrMapping/>
  </p:clrMapOvr>
  <p:transition advTm="6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782987" y="372533"/>
            <a:ext cx="60655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Dan gebeurt er iets:</a:t>
            </a:r>
            <a:endParaRPr lang="en-US" sz="3600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r>
              <a:rPr lang="nl-NL" dirty="0"/>
              <a:t> </a:t>
            </a:r>
            <a:endParaRPr lang="en-US" dirty="0"/>
          </a:p>
        </p:txBody>
      </p:sp>
    </p:spTree>
  </p:cSld>
  <p:clrMapOvr>
    <a:masterClrMapping/>
  </p:clrMapOvr>
  <p:transition advTm="6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782987" y="364067"/>
            <a:ext cx="7785280" cy="5909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Jan Luyken</a:t>
            </a:r>
            <a:endParaRPr lang="en-US" sz="2400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De ziele betracht de </a:t>
            </a:r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nabyheyt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 Gods</a:t>
            </a:r>
            <a:endParaRPr lang="en-US" sz="2400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 </a:t>
            </a:r>
            <a:endParaRPr lang="en-US" sz="2400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Ick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 meende </a:t>
            </a:r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oock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 de </a:t>
            </a:r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Godheyt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 woonde verre,</a:t>
            </a:r>
            <a:endParaRPr lang="en-US" sz="2400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In </a:t>
            </a:r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eenen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 troon, </a:t>
            </a:r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hoogh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 boven </a:t>
            </a:r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maen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 en </a:t>
            </a:r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sterre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,</a:t>
            </a:r>
            <a:endParaRPr lang="en-US" sz="2400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En heften </a:t>
            </a:r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menighmaal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myn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oogh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,</a:t>
            </a:r>
            <a:endParaRPr lang="en-US" sz="2400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Met diep </a:t>
            </a:r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versuchten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naer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 om </a:t>
            </a:r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hoogh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;</a:t>
            </a:r>
            <a:endParaRPr lang="en-US" sz="2400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Maer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 toen </a:t>
            </a:r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ghy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 u beliefden </a:t>
            </a:r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t’openbaren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,</a:t>
            </a:r>
            <a:endParaRPr lang="en-US" sz="2400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Toen </a:t>
            </a:r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sagh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ick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 niets van boven </a:t>
            </a:r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nedervaren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;</a:t>
            </a:r>
            <a:endParaRPr lang="en-US" sz="2400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nl-NL" sz="2400" b="1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Maer</a:t>
            </a:r>
            <a:r>
              <a:rPr lang="nl-NL" sz="24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in den grondt van </a:t>
            </a:r>
            <a:r>
              <a:rPr lang="nl-NL" sz="2400" b="1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myn</a:t>
            </a:r>
            <a:r>
              <a:rPr lang="nl-NL" sz="24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nl-NL" sz="2400" b="1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gemoet</a:t>
            </a:r>
            <a:r>
              <a:rPr lang="nl-NL" sz="24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,</a:t>
            </a:r>
            <a:endParaRPr lang="en-US" sz="24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r>
              <a:rPr lang="nl-NL" sz="2400" b="1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Daer</a:t>
            </a:r>
            <a:r>
              <a:rPr lang="nl-NL" sz="24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nl-NL" sz="2400" b="1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wiert</a:t>
            </a:r>
            <a:r>
              <a:rPr lang="nl-NL" sz="24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het </a:t>
            </a:r>
            <a:r>
              <a:rPr lang="nl-NL" sz="2400" b="1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lieflyck</a:t>
            </a:r>
            <a:r>
              <a:rPr lang="nl-NL" sz="24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nl-NL" sz="2400" b="1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ende</a:t>
            </a:r>
            <a:r>
              <a:rPr lang="nl-NL" sz="24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nl-NL" sz="2400" b="1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soet</a:t>
            </a:r>
            <a:endParaRPr lang="en-US" sz="24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Daer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quamt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ghy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uyt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 der diepten </a:t>
            </a:r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uytwaerts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 dringen.</a:t>
            </a:r>
            <a:endParaRPr lang="en-US" sz="2400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En, als een bron, </a:t>
            </a:r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myn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dortstigh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 hart bespringen,</a:t>
            </a:r>
            <a:endParaRPr lang="en-US" sz="2400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Soo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 dat </a:t>
            </a:r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ick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 u, </a:t>
            </a:r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ô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Godt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! </a:t>
            </a:r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bevondt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,</a:t>
            </a:r>
            <a:endParaRPr lang="en-US" sz="2400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te </a:t>
            </a:r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zyn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 den grondt van </a:t>
            </a:r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mynen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 grondt.</a:t>
            </a:r>
            <a:endParaRPr lang="en-US" sz="24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nl-NL" dirty="0"/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782987" y="372533"/>
            <a:ext cx="780775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Vervolgens geeft Jan Luyken aan die gebeurtenis een duiding, </a:t>
            </a:r>
          </a:p>
          <a:p>
            <a:r>
              <a:rPr lang="nl-NL" sz="36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een duiding die past in zijn geloof:</a:t>
            </a:r>
          </a:p>
          <a:p>
            <a:r>
              <a:rPr lang="nl-NL" sz="3600" dirty="0"/>
              <a:t> </a:t>
            </a:r>
            <a:endParaRPr lang="en-US" sz="3600" dirty="0"/>
          </a:p>
          <a:p>
            <a:endParaRPr lang="nl-NL" sz="3600" dirty="0"/>
          </a:p>
        </p:txBody>
      </p:sp>
    </p:spTree>
  </p:cSld>
  <p:clrMapOvr>
    <a:masterClrMapping/>
  </p:clrMapOvr>
  <p:transition advTm="60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782987" y="372533"/>
            <a:ext cx="7920746" cy="6001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Jan Luyken</a:t>
            </a:r>
            <a:endParaRPr lang="en-US" sz="2400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De ziele betracht de </a:t>
            </a:r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nabyheyt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 Gods</a:t>
            </a:r>
            <a:endParaRPr lang="en-US" sz="2400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 </a:t>
            </a:r>
            <a:endParaRPr lang="en-US" sz="2400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Ick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 meende </a:t>
            </a:r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oock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 de </a:t>
            </a:r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Godheyt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 woonde verre,</a:t>
            </a:r>
            <a:endParaRPr lang="en-US" sz="2400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In </a:t>
            </a:r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eenen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 troon, </a:t>
            </a:r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hoogh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 boven </a:t>
            </a:r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maen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 en </a:t>
            </a:r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sterre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,</a:t>
            </a:r>
            <a:endParaRPr lang="en-US" sz="2400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En heften </a:t>
            </a:r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menighmaal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myn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oogh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,</a:t>
            </a:r>
            <a:endParaRPr lang="en-US" sz="2400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Met diep </a:t>
            </a:r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versuchten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naer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 om </a:t>
            </a:r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hoogh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;</a:t>
            </a:r>
            <a:endParaRPr lang="en-US" sz="2400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nl-NL" sz="2400" b="1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Maer</a:t>
            </a:r>
            <a:r>
              <a:rPr lang="nl-NL" sz="24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toen </a:t>
            </a:r>
            <a:r>
              <a:rPr lang="nl-NL" sz="2400" b="1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ghy</a:t>
            </a:r>
            <a:r>
              <a:rPr lang="nl-NL" sz="24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u beliefden </a:t>
            </a:r>
            <a:r>
              <a:rPr lang="nl-NL" sz="2400" b="1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t’openbaren</a:t>
            </a:r>
            <a:r>
              <a:rPr lang="nl-NL" sz="24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,</a:t>
            </a:r>
            <a:endParaRPr lang="en-US" sz="24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Toen </a:t>
            </a:r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sagh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ick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 niets van boven </a:t>
            </a:r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nedervaren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;</a:t>
            </a:r>
            <a:endParaRPr lang="en-US" sz="2400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Maer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 in den grondt van </a:t>
            </a:r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myn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gemoet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,</a:t>
            </a:r>
            <a:endParaRPr lang="en-US" sz="2400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Daer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wiert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 het </a:t>
            </a:r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lieflyck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ende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soet</a:t>
            </a:r>
            <a:endParaRPr lang="en-US" sz="2400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Daer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quamt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ghy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uyt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 der diepten </a:t>
            </a:r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uytwaerts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 dringen.</a:t>
            </a:r>
            <a:endParaRPr lang="en-US" sz="2400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En, als een bron, </a:t>
            </a:r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myn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dortstigh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 hart bespringen,</a:t>
            </a:r>
            <a:endParaRPr lang="en-US" sz="2400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Soo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 dat </a:t>
            </a:r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ick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 u, </a:t>
            </a:r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ô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Godt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! </a:t>
            </a:r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bevondt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,</a:t>
            </a:r>
            <a:endParaRPr lang="en-US" sz="2400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te </a:t>
            </a:r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zyn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 den grondt van </a:t>
            </a:r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mynen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 grondt.</a:t>
            </a:r>
            <a:endParaRPr lang="en-US" sz="24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nl-NL" sz="2400" b="1" dirty="0"/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782987" y="372533"/>
            <a:ext cx="792074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Jan Luyken</a:t>
            </a:r>
            <a:endParaRPr lang="en-US" sz="2400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De ziele betracht de </a:t>
            </a:r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nabyheyt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 Gods</a:t>
            </a:r>
            <a:endParaRPr lang="en-US" sz="2400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 </a:t>
            </a:r>
            <a:endParaRPr lang="en-US" sz="2400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Ick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 meende </a:t>
            </a:r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oock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 de </a:t>
            </a:r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Godheyt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 woonde verre,</a:t>
            </a:r>
            <a:endParaRPr lang="en-US" sz="2400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In </a:t>
            </a:r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eenen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 troon, </a:t>
            </a:r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hoogh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 boven </a:t>
            </a:r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maen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 en </a:t>
            </a:r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sterre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,</a:t>
            </a:r>
            <a:endParaRPr lang="en-US" sz="2400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En heften </a:t>
            </a:r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menighmaal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myn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oogh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,</a:t>
            </a:r>
            <a:endParaRPr lang="en-US" sz="2400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Met diep </a:t>
            </a:r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versuchten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naer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 om </a:t>
            </a:r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hoogh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;</a:t>
            </a:r>
            <a:endParaRPr lang="en-US" sz="2400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nl-NL" sz="2400" b="1" dirty="0" err="1">
                <a:solidFill>
                  <a:schemeClr val="bg1"/>
                </a:solidFill>
              </a:rPr>
              <a:t>Maer</a:t>
            </a:r>
            <a:r>
              <a:rPr lang="nl-NL" sz="2400" b="1" dirty="0">
                <a:solidFill>
                  <a:schemeClr val="bg1"/>
                </a:solidFill>
              </a:rPr>
              <a:t> toen </a:t>
            </a:r>
            <a:r>
              <a:rPr lang="nl-NL" sz="2400" b="1" dirty="0" err="1">
                <a:solidFill>
                  <a:schemeClr val="bg1"/>
                </a:solidFill>
              </a:rPr>
              <a:t>ghy</a:t>
            </a:r>
            <a:r>
              <a:rPr lang="nl-NL" sz="2400" b="1" dirty="0">
                <a:solidFill>
                  <a:schemeClr val="bg1"/>
                </a:solidFill>
              </a:rPr>
              <a:t> u beliefden </a:t>
            </a:r>
            <a:r>
              <a:rPr lang="nl-NL" sz="2400" b="1" dirty="0" err="1">
                <a:solidFill>
                  <a:schemeClr val="bg1"/>
                </a:solidFill>
              </a:rPr>
              <a:t>t’openbaren</a:t>
            </a:r>
            <a:r>
              <a:rPr lang="nl-NL" sz="2400" b="1" dirty="0">
                <a:solidFill>
                  <a:schemeClr val="bg1"/>
                </a:solidFill>
              </a:rPr>
              <a:t>,</a:t>
            </a:r>
          </a:p>
          <a:p>
            <a:endParaRPr lang="nl-NL" sz="2400" b="1" dirty="0">
              <a:solidFill>
                <a:schemeClr val="bg1"/>
              </a:solidFill>
            </a:endParaRPr>
          </a:p>
          <a:p>
            <a:r>
              <a:rPr lang="nl-NL" sz="24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Achteraf kent hij zo aan zijn mystieke ervaring een betekenis toe:</a:t>
            </a:r>
            <a:endParaRPr lang="en-US" sz="24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endParaRPr lang="nl-NL" sz="2400" b="1" dirty="0"/>
          </a:p>
        </p:txBody>
      </p:sp>
    </p:spTree>
  </p:cSld>
  <p:clrMapOvr>
    <a:masterClrMapping/>
  </p:clrMapOvr>
  <p:transition advTm="600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782987" y="372533"/>
            <a:ext cx="7920746" cy="5632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Jan Luyken</a:t>
            </a:r>
            <a:endParaRPr lang="en-US" sz="2400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De ziele betracht de </a:t>
            </a:r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nabyheyt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 Gods</a:t>
            </a:r>
            <a:endParaRPr lang="en-US" sz="2400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 </a:t>
            </a:r>
            <a:endParaRPr lang="en-US" sz="2400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Ick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 meende </a:t>
            </a:r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oock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 de </a:t>
            </a:r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Godheyt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 woonde verre,</a:t>
            </a:r>
            <a:endParaRPr lang="en-US" sz="2400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In </a:t>
            </a:r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eenen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 troon, </a:t>
            </a:r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hoogh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 boven </a:t>
            </a:r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maen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 en </a:t>
            </a:r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sterre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,</a:t>
            </a:r>
            <a:endParaRPr lang="en-US" sz="2400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En heften </a:t>
            </a:r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menighmaal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myn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oogh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,</a:t>
            </a:r>
            <a:endParaRPr lang="en-US" sz="2400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Met diep </a:t>
            </a:r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versuchten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naer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 om </a:t>
            </a:r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hoogh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;</a:t>
            </a:r>
            <a:endParaRPr lang="en-US" sz="2400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nl-NL" sz="2400" b="1" dirty="0" err="1">
                <a:solidFill>
                  <a:schemeClr val="bg1"/>
                </a:solidFill>
              </a:rPr>
              <a:t>Maer</a:t>
            </a:r>
            <a:r>
              <a:rPr lang="nl-NL" sz="2400" b="1" dirty="0">
                <a:solidFill>
                  <a:schemeClr val="bg1"/>
                </a:solidFill>
              </a:rPr>
              <a:t> toen </a:t>
            </a:r>
            <a:r>
              <a:rPr lang="nl-NL" sz="2400" b="1" dirty="0" err="1">
                <a:solidFill>
                  <a:schemeClr val="bg1"/>
                </a:solidFill>
              </a:rPr>
              <a:t>ghy</a:t>
            </a:r>
            <a:r>
              <a:rPr lang="nl-NL" sz="2400" b="1" dirty="0">
                <a:solidFill>
                  <a:schemeClr val="bg1"/>
                </a:solidFill>
              </a:rPr>
              <a:t> u beliefden </a:t>
            </a:r>
            <a:r>
              <a:rPr lang="nl-NL" sz="2400" b="1" dirty="0" err="1">
                <a:solidFill>
                  <a:schemeClr val="bg1"/>
                </a:solidFill>
              </a:rPr>
              <a:t>t’openbaren</a:t>
            </a:r>
            <a:r>
              <a:rPr lang="nl-NL" sz="2400" b="1" dirty="0">
                <a:solidFill>
                  <a:schemeClr val="bg1"/>
                </a:solidFill>
              </a:rPr>
              <a:t>,</a:t>
            </a:r>
          </a:p>
          <a:p>
            <a:endParaRPr lang="nl-NL" sz="2400" b="1" dirty="0">
              <a:solidFill>
                <a:schemeClr val="bg1"/>
              </a:solidFill>
            </a:endParaRPr>
          </a:p>
          <a:p>
            <a:r>
              <a:rPr lang="nl-NL" sz="2400" b="1" dirty="0">
                <a:solidFill>
                  <a:schemeClr val="bg1">
                    <a:lumMod val="85000"/>
                  </a:schemeClr>
                </a:solidFill>
              </a:rPr>
              <a:t>Achteraf kent hij aan zijn mystieke ervaring een betekenis toe:</a:t>
            </a:r>
          </a:p>
          <a:p>
            <a:endParaRPr lang="nl-NL" sz="2400" b="1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nl-NL" sz="24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Hij duidt het als een godservaring, conform zijn christelijk geloof.</a:t>
            </a:r>
            <a:endParaRPr lang="en-US" sz="24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endParaRPr lang="nl-NL" sz="2400" b="1" dirty="0"/>
          </a:p>
        </p:txBody>
      </p:sp>
    </p:spTree>
  </p:cSld>
  <p:clrMapOvr>
    <a:masterClrMapping/>
  </p:clrMapOvr>
  <p:transition advTm="600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782987" y="372533"/>
            <a:ext cx="764900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Maar die duiding achteraf is niet de gebeurtenis zelf, en staat daar geheel los van.</a:t>
            </a:r>
            <a:endParaRPr lang="en-US" sz="3600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endParaRPr lang="nl-NL" dirty="0"/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782987" y="488331"/>
            <a:ext cx="606552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>
                <a:solidFill>
                  <a:schemeClr val="bg1">
                    <a:lumMod val="85000"/>
                  </a:schemeClr>
                </a:solidFill>
              </a:rPr>
              <a:t>Mystieke ervaring</a:t>
            </a:r>
          </a:p>
          <a:p>
            <a:endParaRPr lang="nl-NL" sz="3600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r>
              <a:rPr lang="nl-NL" sz="36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De mystieke ervaring is universeel menselijk</a:t>
            </a:r>
            <a:endParaRPr lang="en-US" sz="3600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endParaRPr lang="en-US" sz="3600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r>
              <a:rPr lang="nl-NL" sz="36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endParaRPr lang="en-US" sz="3600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advTm="600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782987" y="372533"/>
            <a:ext cx="764900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 err="1">
                <a:solidFill>
                  <a:schemeClr val="bg1">
                    <a:lumMod val="85000"/>
                  </a:schemeClr>
                </a:solidFill>
              </a:rPr>
              <a:t>Maar die duiding achteraf is niet de gebeurtenis zelf, en staat daar geheel los van.</a:t>
            </a:r>
          </a:p>
          <a:p>
            <a:endParaRPr lang="nl-NL" sz="3600" b="1" dirty="0" err="1">
              <a:solidFill>
                <a:schemeClr val="bg1">
                  <a:lumMod val="85000"/>
                </a:schemeClr>
              </a:solidFill>
            </a:endParaRPr>
          </a:p>
          <a:p>
            <a:r>
              <a:rPr lang="nl-NL" sz="3600" b="1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Maar wel lijkt het nu net alsof de mystieke ervaring een bevestiging is van zijn geloof:</a:t>
            </a:r>
            <a:endParaRPr lang="en-US" sz="3600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endParaRPr lang="nl-NL" dirty="0"/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782987" y="372533"/>
            <a:ext cx="7920746" cy="6001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Jan Luyken</a:t>
            </a:r>
            <a:endParaRPr lang="en-US" sz="2400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De ziele betracht de </a:t>
            </a:r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nabyheyt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 Gods</a:t>
            </a:r>
            <a:endParaRPr lang="en-US" sz="2400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 </a:t>
            </a:r>
            <a:endParaRPr lang="en-US" sz="2400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Ick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 meende </a:t>
            </a:r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oock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 de </a:t>
            </a:r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Godheyt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 woonde verre,</a:t>
            </a:r>
            <a:endParaRPr lang="en-US" sz="2400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In </a:t>
            </a:r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eenen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 troon, </a:t>
            </a:r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hoogh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 boven </a:t>
            </a:r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maen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 en </a:t>
            </a:r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sterre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,</a:t>
            </a:r>
            <a:endParaRPr lang="en-US" sz="2400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En heften </a:t>
            </a:r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menighmaal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myn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oogh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,</a:t>
            </a:r>
            <a:endParaRPr lang="en-US" sz="2400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Met diep </a:t>
            </a:r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versuchten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naer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 om </a:t>
            </a:r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hoogh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;</a:t>
            </a:r>
            <a:endParaRPr lang="en-US" sz="2400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Maer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 toen </a:t>
            </a:r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ghy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 u beliefden </a:t>
            </a:r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t’openbaren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,</a:t>
            </a:r>
            <a:endParaRPr lang="en-US" sz="2400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Toen </a:t>
            </a:r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sagh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ick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 niets van boven </a:t>
            </a:r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nedervaren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;</a:t>
            </a:r>
            <a:endParaRPr lang="en-US" sz="2400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Maer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 in den grondt van </a:t>
            </a:r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myn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gemoet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,</a:t>
            </a:r>
            <a:endParaRPr lang="en-US" sz="2400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Daer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wiert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 het </a:t>
            </a:r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lieflyck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ende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soet</a:t>
            </a:r>
            <a:endParaRPr lang="en-US" sz="2400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Daer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quamt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ghy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uyt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 der diepten </a:t>
            </a:r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uytwaerts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 dringen.</a:t>
            </a:r>
            <a:endParaRPr lang="en-US" sz="2400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En, als een bron, </a:t>
            </a:r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myn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NL" sz="2400" b="1" dirty="0" err="1">
                <a:solidFill>
                  <a:schemeClr val="bg1">
                    <a:lumMod val="50000"/>
                  </a:schemeClr>
                </a:solidFill>
              </a:rPr>
              <a:t>dortstigh</a:t>
            </a:r>
            <a:r>
              <a:rPr lang="nl-NL" sz="2400" b="1" dirty="0">
                <a:solidFill>
                  <a:schemeClr val="bg1">
                    <a:lumMod val="50000"/>
                  </a:schemeClr>
                </a:solidFill>
              </a:rPr>
              <a:t> hart bespringen,</a:t>
            </a:r>
            <a:endParaRPr lang="en-US" sz="2400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nl-NL" sz="2400" b="1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Soo</a:t>
            </a:r>
            <a:r>
              <a:rPr lang="nl-NL" sz="24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dat </a:t>
            </a:r>
            <a:r>
              <a:rPr lang="nl-NL" sz="2400" b="1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ick</a:t>
            </a:r>
            <a:r>
              <a:rPr lang="nl-NL" sz="24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u, </a:t>
            </a:r>
            <a:r>
              <a:rPr lang="nl-NL" sz="2400" b="1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ô</a:t>
            </a:r>
            <a:r>
              <a:rPr lang="nl-NL" sz="24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nl-NL" sz="2400" b="1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Godt</a:t>
            </a:r>
            <a:r>
              <a:rPr lang="nl-NL" sz="24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! </a:t>
            </a:r>
            <a:r>
              <a:rPr lang="nl-NL" sz="2400" b="1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bevondt</a:t>
            </a:r>
            <a:r>
              <a:rPr lang="nl-NL" sz="24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,</a:t>
            </a:r>
            <a:endParaRPr lang="en-US" sz="24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r>
              <a:rPr lang="nl-NL" sz="24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te </a:t>
            </a:r>
            <a:r>
              <a:rPr lang="nl-NL" sz="2400" b="1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zyn</a:t>
            </a:r>
            <a:r>
              <a:rPr lang="nl-NL" sz="24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den grondt van </a:t>
            </a:r>
            <a:r>
              <a:rPr lang="nl-NL" sz="2400" b="1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mynen</a:t>
            </a:r>
            <a:r>
              <a:rPr lang="nl-NL" sz="24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grondt.</a:t>
            </a:r>
            <a:endParaRPr lang="en-US" sz="24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endParaRPr lang="nl-NL" sz="2400" b="1" dirty="0"/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782987" y="372533"/>
            <a:ext cx="749960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Maar die duiding is willekeurig en is niet in de ervaring zelf gegeven</a:t>
            </a:r>
            <a:endParaRPr lang="en-US" sz="3600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endParaRPr lang="nl-NL" dirty="0"/>
          </a:p>
        </p:txBody>
      </p:sp>
    </p:spTree>
  </p:cSld>
  <p:clrMapOvr>
    <a:masterClrMapping/>
  </p:clrMapOvr>
  <p:transition advTm="600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782987" y="372533"/>
            <a:ext cx="749960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Andere tradities geven weer heel andere duidingen.</a:t>
            </a:r>
            <a:endParaRPr lang="en-US" sz="3600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endParaRPr lang="nl-NL" dirty="0"/>
          </a:p>
        </p:txBody>
      </p:sp>
    </p:spTree>
  </p:cSld>
  <p:clrMapOvr>
    <a:masterClrMapping/>
  </p:clrMapOvr>
  <p:transition advTm="600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782988" y="372533"/>
            <a:ext cx="6248344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Wat is de mystieke ervaring dan wel?</a:t>
            </a:r>
            <a:endParaRPr lang="en-US" sz="3600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endParaRPr lang="nl-NL" sz="3600" dirty="0"/>
          </a:p>
        </p:txBody>
      </p:sp>
    </p:spTree>
  </p:cSld>
  <p:clrMapOvr>
    <a:masterClrMapping/>
  </p:clrMapOvr>
  <p:transition advTm="600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802084" y="364067"/>
            <a:ext cx="755521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De mystieke ervaring is een universeel menselijke  bewustzijnstoestand met heel specifieke kenmerken</a:t>
            </a:r>
          </a:p>
          <a:p>
            <a:endParaRPr lang="nl-NL" sz="2400" b="1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endParaRPr lang="nl-NL" sz="2400" b="1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endParaRPr lang="nl-NL" dirty="0" smtClean="0"/>
          </a:p>
          <a:p>
            <a:endParaRPr lang="nl-NL" dirty="0"/>
          </a:p>
        </p:txBody>
      </p:sp>
    </p:spTree>
  </p:cSld>
  <p:clrMapOvr>
    <a:masterClrMapping/>
  </p:clrMapOvr>
  <p:transition advTm="600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802084" y="381000"/>
            <a:ext cx="750852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smtClean="0">
                <a:solidFill>
                  <a:schemeClr val="bg1">
                    <a:lumMod val="95000"/>
                  </a:schemeClr>
                </a:solidFill>
              </a:rPr>
              <a:t>De mystieke ervaring is een universeel menselijke  bewustzijnstoestand met heel specifieke kenmerken:</a:t>
            </a:r>
          </a:p>
          <a:p>
            <a:endParaRPr lang="nl-NL" sz="2400" b="1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r>
              <a:rPr lang="nl-NL" sz="24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• ervaring van eenheid met al wat is</a:t>
            </a:r>
          </a:p>
          <a:p>
            <a:r>
              <a:rPr lang="nl-NL" sz="24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• ondergedompeld worden in liefde</a:t>
            </a:r>
          </a:p>
          <a:p>
            <a:r>
              <a:rPr lang="nl-NL" sz="24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• het besef van een bestemming</a:t>
            </a:r>
          </a:p>
          <a:p>
            <a:r>
              <a:rPr lang="nl-NL" sz="24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• zeker weten, ‘dit is het’.</a:t>
            </a:r>
          </a:p>
          <a:p>
            <a:endParaRPr lang="nl-NL" sz="2400" b="1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endParaRPr lang="nl-NL" sz="2400" b="1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endParaRPr lang="nl-NL" sz="2400" dirty="0" smtClean="0"/>
          </a:p>
          <a:p>
            <a:endParaRPr lang="nl-NL" sz="2400" dirty="0"/>
          </a:p>
        </p:txBody>
      </p:sp>
    </p:spTree>
  </p:cSld>
  <p:clrMapOvr>
    <a:masterClrMapping/>
  </p:clrMapOvr>
  <p:transition advTm="1200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802084" y="372533"/>
            <a:ext cx="7667263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smtClean="0">
                <a:solidFill>
                  <a:schemeClr val="bg1">
                    <a:lumMod val="95000"/>
                  </a:schemeClr>
                </a:solidFill>
              </a:rPr>
              <a:t>De mystieke ervaring is een universeel menselijke bewustzijnstoestand met heel specifieke kenmerken:</a:t>
            </a:r>
          </a:p>
          <a:p>
            <a:endParaRPr lang="nl-NL" sz="2400" b="1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l-NL" sz="2400" b="1" dirty="0" smtClean="0">
                <a:solidFill>
                  <a:schemeClr val="bg1">
                    <a:lumMod val="95000"/>
                  </a:schemeClr>
                </a:solidFill>
              </a:rPr>
              <a:t>• ervaring van eenheid met al wat is</a:t>
            </a:r>
          </a:p>
          <a:p>
            <a:r>
              <a:rPr lang="nl-NL" sz="2400" b="1" dirty="0" smtClean="0">
                <a:solidFill>
                  <a:schemeClr val="bg1">
                    <a:lumMod val="95000"/>
                  </a:schemeClr>
                </a:solidFill>
              </a:rPr>
              <a:t>• ondergedompeld worden in liefde</a:t>
            </a:r>
          </a:p>
          <a:p>
            <a:r>
              <a:rPr lang="nl-NL" sz="2400" b="1" dirty="0" smtClean="0">
                <a:solidFill>
                  <a:schemeClr val="bg1">
                    <a:lumMod val="95000"/>
                  </a:schemeClr>
                </a:solidFill>
              </a:rPr>
              <a:t>• zeker weten, ‘dit is het’.</a:t>
            </a:r>
          </a:p>
          <a:p>
            <a:endParaRPr lang="nl-NL" sz="2400" b="1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r>
              <a:rPr lang="nl-NL" sz="24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Maar bovenal:</a:t>
            </a:r>
          </a:p>
          <a:p>
            <a:r>
              <a:rPr lang="nl-NL" sz="24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• onbelemmerde gelukzaligheid</a:t>
            </a:r>
          </a:p>
          <a:p>
            <a:endParaRPr lang="nl-NL" sz="2400" b="1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endParaRPr lang="nl-NL" sz="2400" b="1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endParaRPr lang="nl-NL" sz="2400" b="1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endParaRPr lang="nl-NL" dirty="0" smtClean="0"/>
          </a:p>
          <a:p>
            <a:endParaRPr lang="nl-NL" dirty="0"/>
          </a:p>
        </p:txBody>
      </p:sp>
    </p:spTree>
  </p:cSld>
  <p:clrMapOvr>
    <a:masterClrMapping/>
  </p:clrMapOvr>
  <p:transition advTm="600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802084" y="372533"/>
            <a:ext cx="7611236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Die onbelemmerde gelukzaligheid schept een schrijnend contrast met de alledaagse werkelijkheid.</a:t>
            </a:r>
          </a:p>
          <a:p>
            <a:endParaRPr lang="nl-NL" sz="2400" b="1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endParaRPr lang="nl-NL" dirty="0" smtClean="0"/>
          </a:p>
          <a:p>
            <a:endParaRPr lang="nl-NL" dirty="0"/>
          </a:p>
          <a:p>
            <a:endParaRPr lang="nl-NL" dirty="0"/>
          </a:p>
        </p:txBody>
      </p:sp>
    </p:spTree>
  </p:cSld>
  <p:clrMapOvr>
    <a:masterClrMapping/>
  </p:clrMapOvr>
  <p:transition advTm="600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802084" y="372533"/>
            <a:ext cx="777931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 smtClean="0">
                <a:solidFill>
                  <a:schemeClr val="bg1">
                    <a:lumMod val="85000"/>
                  </a:schemeClr>
                </a:solidFill>
              </a:rPr>
              <a:t>Die onbelemmerde gelukzaligheid schept een schrijnend contrast met de alledaagse werkelijkheid.</a:t>
            </a:r>
          </a:p>
          <a:p>
            <a:endParaRPr lang="nl-NL" sz="3600" b="1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r>
              <a:rPr lang="nl-NL" sz="36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Daar is lijden.</a:t>
            </a:r>
          </a:p>
          <a:p>
            <a:endParaRPr lang="nl-NL" dirty="0" smtClean="0"/>
          </a:p>
          <a:p>
            <a:endParaRPr lang="nl-NL" dirty="0"/>
          </a:p>
          <a:p>
            <a:endParaRPr lang="nl-NL" dirty="0"/>
          </a:p>
        </p:txBody>
      </p:sp>
    </p:spTree>
  </p:cSld>
  <p:clrMapOvr>
    <a:masterClrMapping/>
  </p:clrMapOvr>
  <p:transition advTm="6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782987" y="488331"/>
            <a:ext cx="7658347" cy="5632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>
                <a:solidFill>
                  <a:schemeClr val="bg1">
                    <a:lumMod val="85000"/>
                  </a:schemeClr>
                </a:solidFill>
              </a:rPr>
              <a:t>Mystieke ervaringen</a:t>
            </a:r>
          </a:p>
          <a:p>
            <a:endParaRPr lang="nl-NL" sz="3600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r>
              <a:rPr lang="nl-NL" sz="3600" b="1" dirty="0">
                <a:solidFill>
                  <a:schemeClr val="bg1">
                    <a:lumMod val="95000"/>
                  </a:schemeClr>
                </a:solidFill>
              </a:rPr>
              <a:t>De mystieke ervaring is universeel menselijk</a:t>
            </a:r>
          </a:p>
          <a:p>
            <a:endParaRPr lang="nl-NL" sz="3600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r>
              <a:rPr lang="nl-NL" sz="36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Die kan iedereen als een geschenk van het leven overkomen </a:t>
            </a:r>
            <a:endParaRPr lang="en-US" sz="3600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endParaRPr lang="en-US" sz="3600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r>
              <a:rPr lang="nl-NL" sz="36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endParaRPr lang="en-US" sz="3600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advTm="6000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802084" y="372533"/>
            <a:ext cx="7826005" cy="6186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 smtClean="0">
                <a:solidFill>
                  <a:schemeClr val="bg1">
                    <a:lumMod val="85000"/>
                  </a:schemeClr>
                </a:solidFill>
              </a:rPr>
              <a:t>Die onbelemmerde schept een schrijnend contrast met de alledaagse werkelijkheid.</a:t>
            </a:r>
          </a:p>
          <a:p>
            <a:endParaRPr lang="nl-NL" sz="3600" b="1" dirty="0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nl-NL" sz="3600" b="1" dirty="0" smtClean="0">
                <a:solidFill>
                  <a:schemeClr val="bg1">
                    <a:lumMod val="85000"/>
                  </a:schemeClr>
                </a:solidFill>
              </a:rPr>
              <a:t>Daar is lijden.</a:t>
            </a:r>
          </a:p>
          <a:p>
            <a:endParaRPr lang="nl-NL" sz="3600" b="1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r>
              <a:rPr lang="nl-NL" sz="36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Hoe daarmee om te gaan, met dat contrast en vooral met het lijden?</a:t>
            </a:r>
          </a:p>
          <a:p>
            <a:endParaRPr lang="nl-NL" sz="3600" dirty="0" smtClean="0"/>
          </a:p>
          <a:p>
            <a:endParaRPr lang="nl-NL" sz="3600" dirty="0"/>
          </a:p>
          <a:p>
            <a:endParaRPr lang="nl-NL" sz="3600" dirty="0"/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802084" y="372533"/>
            <a:ext cx="72283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De antwoorden zijn kenmerkend voor spirituele tradities.</a:t>
            </a:r>
          </a:p>
          <a:p>
            <a:endParaRPr lang="nl-NL" sz="2400" b="1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endParaRPr lang="nl-NL" sz="2400" b="1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endParaRPr lang="nl-NL" sz="2400" b="1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endParaRPr lang="nl-NL" sz="2400" b="1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endParaRPr lang="nl-NL" sz="2400" b="1" dirty="0"/>
          </a:p>
          <a:p>
            <a:endParaRPr lang="nl-NL" sz="2400" b="1" dirty="0"/>
          </a:p>
        </p:txBody>
      </p:sp>
    </p:spTree>
  </p:cSld>
  <p:clrMapOvr>
    <a:masterClrMapping/>
  </p:clrMapOvr>
  <p:transition advTm="6000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792537" y="367654"/>
            <a:ext cx="551513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Advaita vedanta</a:t>
            </a:r>
          </a:p>
          <a:p>
            <a:r>
              <a:rPr lang="nl-NL" sz="36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Boeddhisme</a:t>
            </a:r>
          </a:p>
          <a:p>
            <a:r>
              <a:rPr lang="nl-NL" sz="36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Christendom/gnostiek</a:t>
            </a:r>
            <a:endParaRPr lang="nl-NL" sz="36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advTm="6000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792537" y="367654"/>
            <a:ext cx="55151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Advaita vedanta</a:t>
            </a:r>
            <a:endParaRPr lang="nl-NL" sz="36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advTm="6000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802084" y="376010"/>
            <a:ext cx="748050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In hindoeisme:</a:t>
            </a:r>
          </a:p>
          <a:p>
            <a:endParaRPr lang="nl-NL" sz="3600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nl-NL" sz="36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“Gij zijt dat”</a:t>
            </a:r>
          </a:p>
          <a:p>
            <a:endParaRPr lang="nl-NL" sz="3600" b="1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endParaRPr lang="nl-NL" sz="3600" b="1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endParaRPr lang="nl-NL" sz="3600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advTm="6000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802084" y="364067"/>
            <a:ext cx="751785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 smtClean="0">
                <a:solidFill>
                  <a:schemeClr val="bg1">
                    <a:lumMod val="85000"/>
                  </a:schemeClr>
                </a:solidFill>
              </a:rPr>
              <a:t>In hindoeisme:</a:t>
            </a:r>
          </a:p>
          <a:p>
            <a:endParaRPr lang="nl-NL" sz="3600" dirty="0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nl-NL" sz="3600" b="1" dirty="0" smtClean="0">
                <a:solidFill>
                  <a:schemeClr val="bg1">
                    <a:lumMod val="85000"/>
                  </a:schemeClr>
                </a:solidFill>
              </a:rPr>
              <a:t>“Gij zijt dat”</a:t>
            </a:r>
          </a:p>
          <a:p>
            <a:endParaRPr lang="nl-NL" sz="3600" dirty="0" smtClean="0"/>
          </a:p>
          <a:p>
            <a:r>
              <a:rPr lang="nl-NL" sz="36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Maar wat is “</a:t>
            </a:r>
            <a:r>
              <a:rPr lang="nl-NL" sz="36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dat</a:t>
            </a:r>
            <a:r>
              <a:rPr lang="nl-NL" sz="36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”?</a:t>
            </a:r>
            <a:endParaRPr lang="nl-NL" sz="36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advTm="6000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802083" y="372533"/>
            <a:ext cx="70509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“Dat” is:</a:t>
            </a:r>
          </a:p>
          <a:p>
            <a:endParaRPr lang="nl-NL" sz="36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nl-NL" sz="36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Kosmisch bewustzijn, </a:t>
            </a:r>
            <a:r>
              <a:rPr lang="nl-NL" sz="36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Brahman</a:t>
            </a:r>
          </a:p>
        </p:txBody>
      </p:sp>
    </p:spTree>
  </p:cSld>
  <p:clrMapOvr>
    <a:masterClrMapping/>
  </p:clrMapOvr>
  <p:transition advTm="6000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802083" y="372533"/>
            <a:ext cx="754587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 smtClean="0">
                <a:solidFill>
                  <a:schemeClr val="bg1">
                    <a:lumMod val="85000"/>
                  </a:schemeClr>
                </a:solidFill>
              </a:rPr>
              <a:t>“Dat” is:</a:t>
            </a:r>
          </a:p>
          <a:p>
            <a:endParaRPr lang="nl-NL" sz="3600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nl-NL" sz="3600" b="1" dirty="0" smtClean="0">
                <a:solidFill>
                  <a:schemeClr val="bg1">
                    <a:lumMod val="85000"/>
                  </a:schemeClr>
                </a:solidFill>
              </a:rPr>
              <a:t>Kosmisch bewustzijn, </a:t>
            </a:r>
            <a:r>
              <a:rPr lang="nl-NL" sz="3600" b="1" i="1" dirty="0" smtClean="0">
                <a:solidFill>
                  <a:schemeClr val="bg1">
                    <a:lumMod val="85000"/>
                  </a:schemeClr>
                </a:solidFill>
              </a:rPr>
              <a:t>Brahman</a:t>
            </a:r>
          </a:p>
          <a:p>
            <a:r>
              <a:rPr lang="nl-NL" sz="36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=</a:t>
            </a:r>
          </a:p>
          <a:p>
            <a:r>
              <a:rPr lang="nl-NL" sz="36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Bewustzijnstoestand van mystieke ervaring</a:t>
            </a:r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802084" y="381000"/>
            <a:ext cx="603051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Doel Advaita Vedanta:</a:t>
            </a:r>
          </a:p>
          <a:p>
            <a:endParaRPr lang="nl-NL" sz="3600" b="1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r>
              <a:rPr lang="nl-NL" sz="3600" b="1" i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Moksha</a:t>
            </a:r>
            <a:r>
              <a:rPr lang="nl-NL" sz="36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</a:p>
          <a:p>
            <a:endParaRPr lang="nl-NL" sz="3600" b="1" i="1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endParaRPr lang="nl-NL" sz="3600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advTm="6000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802084" y="381000"/>
            <a:ext cx="7555210" cy="507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 smtClean="0">
                <a:solidFill>
                  <a:schemeClr val="bg1">
                    <a:lumMod val="65000"/>
                  </a:schemeClr>
                </a:solidFill>
              </a:rPr>
              <a:t>Doel Advaita Vedanta:</a:t>
            </a:r>
          </a:p>
          <a:p>
            <a:endParaRPr lang="nl-NL" sz="3600" b="1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r>
              <a:rPr lang="nl-NL" sz="3600" b="1" i="1" dirty="0" err="1" smtClean="0">
                <a:solidFill>
                  <a:schemeClr val="bg1">
                    <a:lumMod val="85000"/>
                  </a:schemeClr>
                </a:solidFill>
              </a:rPr>
              <a:t>Moksha</a:t>
            </a:r>
            <a:r>
              <a:rPr lang="nl-NL" sz="3600" b="1" i="1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</a:p>
          <a:p>
            <a:r>
              <a:rPr lang="nl-NL" sz="3600" b="1" dirty="0" smtClean="0">
                <a:solidFill>
                  <a:schemeClr val="bg1">
                    <a:lumMod val="85000"/>
                  </a:schemeClr>
                </a:solidFill>
              </a:rPr>
              <a:t>=</a:t>
            </a:r>
          </a:p>
          <a:p>
            <a:r>
              <a:rPr lang="nl-NL" sz="36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Het verwerven van de permanente gelukzalige bewustzijnstoestand van de mystieke ervaring.</a:t>
            </a:r>
          </a:p>
          <a:p>
            <a:endParaRPr lang="nl-NL" sz="3600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782987" y="488331"/>
            <a:ext cx="606552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>
                <a:solidFill>
                  <a:schemeClr val="bg1">
                    <a:lumMod val="85000"/>
                  </a:schemeClr>
                </a:solidFill>
              </a:rPr>
              <a:t>Mystieke ervaring</a:t>
            </a:r>
          </a:p>
          <a:p>
            <a:endParaRPr lang="nl-NL" sz="3600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r>
              <a:rPr lang="nl-NL" sz="36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Maar daar zijn wel heel verschillende conclusies aan verbonden</a:t>
            </a:r>
            <a:endParaRPr lang="en-US" sz="3600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endParaRPr lang="en-US" sz="3600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r>
              <a:rPr lang="nl-NL" sz="36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endParaRPr lang="en-US" sz="3600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advTm="6000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802085" y="381000"/>
            <a:ext cx="5734182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Het middel daartoe…</a:t>
            </a:r>
          </a:p>
          <a:p>
            <a:endParaRPr lang="nl-NL" sz="3600" b="1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endParaRPr lang="nl-NL" sz="3600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advTm="4000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802084" y="364067"/>
            <a:ext cx="765406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 smtClean="0">
                <a:solidFill>
                  <a:schemeClr val="bg1">
                    <a:lumMod val="85000"/>
                  </a:schemeClr>
                </a:solidFill>
              </a:rPr>
              <a:t>Middel tot Moksha:</a:t>
            </a:r>
          </a:p>
          <a:p>
            <a:endParaRPr lang="nl-NL" sz="3600" b="1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nl-NL" sz="36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Onthechting van de materiële werkelijkheid.</a:t>
            </a:r>
          </a:p>
          <a:p>
            <a:endParaRPr lang="nl-NL" sz="36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advTm="6000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155383" y="381000"/>
            <a:ext cx="7239262" cy="507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Want:</a:t>
            </a:r>
          </a:p>
          <a:p>
            <a:endParaRPr lang="nl-NL" sz="3600" b="1" dirty="0" err="1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nl-NL" sz="36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Shankara</a:t>
            </a:r>
            <a:r>
              <a:rPr lang="nl-NL" sz="36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,</a:t>
            </a:r>
            <a:r>
              <a:rPr lang="nl-NL" sz="36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</a:p>
          <a:p>
            <a:r>
              <a:rPr lang="nl-NL" sz="36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een </a:t>
            </a:r>
            <a:r>
              <a:rPr lang="nl-NL" sz="36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van de grote goeroes van de advaita </a:t>
            </a:r>
            <a:r>
              <a:rPr lang="nl-NL" sz="36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vedanta:</a:t>
            </a:r>
          </a:p>
          <a:p>
            <a:endParaRPr lang="nl-NL" sz="36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nl-NL" sz="3600" b="1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‘Het bewustzijn is werkelijk, het heelal is onwerkelijk.</a:t>
            </a:r>
            <a:r>
              <a:rPr lang="nl-NL" sz="36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’</a:t>
            </a:r>
          </a:p>
          <a:p>
            <a:endParaRPr lang="nl-NL" sz="3600" b="1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advTm="6000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155383" y="381000"/>
            <a:ext cx="732330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 err="1" smtClean="0">
                <a:solidFill>
                  <a:schemeClr val="bg1">
                    <a:lumMod val="85000"/>
                  </a:schemeClr>
                </a:solidFill>
              </a:rPr>
              <a:t>Shankara</a:t>
            </a:r>
            <a:r>
              <a:rPr lang="nl-NL" sz="3600" b="1" dirty="0">
                <a:solidFill>
                  <a:schemeClr val="bg1">
                    <a:lumMod val="85000"/>
                  </a:schemeClr>
                </a:solidFill>
              </a:rPr>
              <a:t>:</a:t>
            </a:r>
            <a:endParaRPr lang="nl-NL" sz="3600" b="1" i="1" dirty="0" smtClean="0">
              <a:solidFill>
                <a:schemeClr val="bg1">
                  <a:lumMod val="85000"/>
                </a:schemeClr>
              </a:solidFill>
            </a:endParaRPr>
          </a:p>
          <a:p>
            <a:endParaRPr lang="nl-NL" sz="3600" b="1" i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nl-NL" sz="36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De materiële werkelijkheid, het heelal, inclusief het lichaam, bestaat dus niet en is slechts een illusie, “</a:t>
            </a:r>
            <a:r>
              <a:rPr lang="nl-NL" sz="36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maya</a:t>
            </a:r>
            <a:r>
              <a:rPr lang="nl-NL" sz="36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”.</a:t>
            </a:r>
          </a:p>
          <a:p>
            <a:endParaRPr lang="nl-NL" sz="2400" b="1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155383" y="381000"/>
            <a:ext cx="645473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err="1" smtClean="0">
                <a:solidFill>
                  <a:schemeClr val="bg1">
                    <a:lumMod val="85000"/>
                  </a:schemeClr>
                </a:solidFill>
              </a:rPr>
              <a:t>Want:</a:t>
            </a:r>
          </a:p>
          <a:p>
            <a:endParaRPr lang="nl-NL" sz="2400" b="1" dirty="0" err="1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nl-NL" sz="2400" b="1" dirty="0" err="1" smtClean="0">
                <a:solidFill>
                  <a:schemeClr val="bg1">
                    <a:lumMod val="85000"/>
                  </a:schemeClr>
                </a:solidFill>
              </a:rPr>
              <a:t>Shankara</a:t>
            </a:r>
            <a:r>
              <a:rPr lang="nl-NL" sz="2400" b="1" dirty="0">
                <a:solidFill>
                  <a:schemeClr val="bg1">
                    <a:lumMod val="85000"/>
                  </a:schemeClr>
                </a:solidFill>
              </a:rPr>
              <a:t>,</a:t>
            </a:r>
            <a:r>
              <a:rPr lang="nl-NL" sz="2400" b="1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</a:p>
          <a:p>
            <a:r>
              <a:rPr lang="nl-NL" sz="2400" b="1" dirty="0" smtClean="0">
                <a:solidFill>
                  <a:schemeClr val="bg1">
                    <a:lumMod val="85000"/>
                  </a:schemeClr>
                </a:solidFill>
              </a:rPr>
              <a:t>een </a:t>
            </a:r>
            <a:r>
              <a:rPr lang="nl-NL" sz="2400" b="1" dirty="0">
                <a:solidFill>
                  <a:schemeClr val="bg1">
                    <a:lumMod val="85000"/>
                  </a:schemeClr>
                </a:solidFill>
              </a:rPr>
              <a:t>van de grote goeroes van de advaita </a:t>
            </a:r>
            <a:r>
              <a:rPr lang="nl-NL" sz="2400" b="1" dirty="0" smtClean="0">
                <a:solidFill>
                  <a:schemeClr val="bg1">
                    <a:lumMod val="85000"/>
                  </a:schemeClr>
                </a:solidFill>
              </a:rPr>
              <a:t>vedanta:</a:t>
            </a:r>
          </a:p>
          <a:p>
            <a:endParaRPr lang="nl-NL" sz="2400" b="1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nl-NL" sz="2400" b="1" i="1" dirty="0">
                <a:solidFill>
                  <a:schemeClr val="bg1">
                    <a:lumMod val="85000"/>
                  </a:schemeClr>
                </a:solidFill>
              </a:rPr>
              <a:t>‘Het bewustzijn is werkelijk, het heelal is onwerkelijk.</a:t>
            </a:r>
            <a:r>
              <a:rPr lang="nl-NL" sz="2400" b="1" i="1" dirty="0" smtClean="0">
                <a:solidFill>
                  <a:schemeClr val="bg1">
                    <a:lumMod val="85000"/>
                  </a:schemeClr>
                </a:solidFill>
              </a:rPr>
              <a:t>’</a:t>
            </a:r>
          </a:p>
          <a:p>
            <a:endParaRPr lang="nl-NL" sz="2400" b="1" i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nl-NL" sz="2400" b="1" dirty="0" smtClean="0">
                <a:solidFill>
                  <a:schemeClr val="bg1">
                    <a:lumMod val="85000"/>
                  </a:schemeClr>
                </a:solidFill>
              </a:rPr>
              <a:t>De materiële werkelijkheid, het heelal, bestaat dus niet en is slechts een illusie, “</a:t>
            </a:r>
            <a:r>
              <a:rPr lang="nl-NL" sz="2400" b="1" i="1" dirty="0" smtClean="0">
                <a:solidFill>
                  <a:schemeClr val="bg1">
                    <a:lumMod val="85000"/>
                  </a:schemeClr>
                </a:solidFill>
              </a:rPr>
              <a:t>maya</a:t>
            </a:r>
            <a:r>
              <a:rPr lang="nl-NL" sz="2400" b="1" dirty="0" smtClean="0">
                <a:solidFill>
                  <a:schemeClr val="bg1">
                    <a:lumMod val="85000"/>
                  </a:schemeClr>
                </a:solidFill>
              </a:rPr>
              <a:t>”.</a:t>
            </a:r>
          </a:p>
          <a:p>
            <a:r>
              <a:rPr lang="nl-NL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Ook ons lichaam is illusie, maya.</a:t>
            </a:r>
          </a:p>
          <a:p>
            <a:endParaRPr lang="nl-NL" sz="2400" b="1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155383" y="381000"/>
            <a:ext cx="698714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Hoe kan men zich de onbelemmerde, permanente gelukzaligheid van Moksha verwerven?</a:t>
            </a:r>
            <a:endParaRPr lang="nl-NL" sz="3600" b="1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endParaRPr lang="nl-NL" sz="2400" b="1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advTm="6000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155383" y="381000"/>
            <a:ext cx="720191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 err="1" smtClean="0">
                <a:solidFill>
                  <a:schemeClr val="bg1">
                    <a:lumMod val="50000"/>
                  </a:schemeClr>
                </a:solidFill>
              </a:rPr>
              <a:t>Hoe kan men zich Moksha verwerven?</a:t>
            </a:r>
          </a:p>
          <a:p>
            <a:endParaRPr lang="nl-NL" sz="3600" b="1" dirty="0" err="1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nl-NL" sz="36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Door volledige onthechting van alles wat met de materiële werkelijkheid te maken heeft.</a:t>
            </a:r>
            <a:endParaRPr lang="nl-NL" sz="3600" b="1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endParaRPr lang="nl-NL" sz="2400" b="1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advTm="6000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155383" y="381000"/>
            <a:ext cx="7220586" cy="5447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 err="1" smtClean="0">
                <a:solidFill>
                  <a:schemeClr val="bg1">
                    <a:lumMod val="85000"/>
                  </a:schemeClr>
                </a:solidFill>
              </a:rPr>
              <a:t>Hoe kan men zich Moksha verwerven?</a:t>
            </a:r>
          </a:p>
          <a:p>
            <a:endParaRPr lang="nl-NL" sz="3600" b="1" dirty="0" err="1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nl-NL" sz="3600" b="1" dirty="0" err="1" smtClean="0">
                <a:solidFill>
                  <a:schemeClr val="bg1">
                    <a:lumMod val="85000"/>
                  </a:schemeClr>
                </a:solidFill>
              </a:rPr>
              <a:t>Door volledige onthechting van alles wat met de materiële werkelijkheid te maken heeft.</a:t>
            </a:r>
            <a:r>
              <a:rPr lang="nl-NL" sz="36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/>
            </a:r>
            <a:br>
              <a:rPr lang="nl-NL" sz="36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nl-NL" sz="36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Dus ook onthechting van het lichaam en alles wat daarmee te maken heeft:</a:t>
            </a:r>
            <a:endParaRPr lang="nl-NL" sz="3600" b="1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endParaRPr lang="nl-NL" sz="2400" b="1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advTm="6000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792537" y="372533"/>
            <a:ext cx="798739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Shankara</a:t>
            </a:r>
            <a:r>
              <a:rPr lang="nl-NL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:</a:t>
            </a:r>
          </a:p>
          <a:p>
            <a:endParaRPr lang="nl-NL" sz="3200" b="1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nl-NL" sz="3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Onthechting </a:t>
            </a:r>
            <a:r>
              <a:rPr lang="nl-NL" sz="32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is:</a:t>
            </a:r>
          </a:p>
          <a:p>
            <a:endParaRPr lang="nl-NL" sz="32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r>
              <a:rPr lang="nl-NL" sz="32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• het volledig opgeven van alle</a:t>
            </a:r>
          </a:p>
          <a:p>
            <a:r>
              <a:rPr lang="nl-NL" sz="32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 genoegens</a:t>
            </a:r>
            <a:r>
              <a:rPr lang="nl-NL" sz="3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van </a:t>
            </a:r>
            <a:r>
              <a:rPr lang="nl-NL" sz="32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de</a:t>
            </a:r>
          </a:p>
          <a:p>
            <a:r>
              <a:rPr lang="nl-NL" sz="32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 ogen, de oren en de andere zintuigen</a:t>
            </a:r>
            <a:r>
              <a:rPr lang="nl-NL" sz="3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</a:p>
          <a:p>
            <a:r>
              <a:rPr lang="nl-NL" sz="3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• het </a:t>
            </a:r>
            <a:r>
              <a:rPr lang="nl-NL" sz="32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opgeven van verlangen naar </a:t>
            </a:r>
          </a:p>
          <a:p>
            <a:r>
              <a:rPr lang="nl-NL" sz="32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 een fysiek lichaam</a:t>
            </a:r>
          </a:p>
          <a:p>
            <a:r>
              <a:rPr lang="nl-NL" sz="32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• dus geen seks</a:t>
            </a:r>
            <a:endParaRPr lang="nl-NL" sz="3200" b="1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endParaRPr lang="nl-NL" sz="3200" b="1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792537" y="367654"/>
            <a:ext cx="798739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Maar </a:t>
            </a:r>
            <a:r>
              <a:rPr lang="nl-NL" sz="32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lastig is dat wel:</a:t>
            </a:r>
            <a:endParaRPr lang="nl-NL" sz="3200" b="1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advTm="4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782987" y="488331"/>
            <a:ext cx="606552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Die conclusies zijn kenmerkend voor sommige spirituele tradities. </a:t>
            </a:r>
          </a:p>
          <a:p>
            <a:endParaRPr lang="en-US" sz="3600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r>
              <a:rPr lang="nl-NL" sz="36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endParaRPr lang="en-US" sz="3600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advTm="6000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792537" y="367654"/>
            <a:ext cx="798739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Maar </a:t>
            </a:r>
            <a:r>
              <a:rPr lang="nl-NL" sz="32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lastig is dat wel.</a:t>
            </a:r>
            <a:r>
              <a:rPr lang="nl-NL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</a:p>
          <a:p>
            <a:endParaRPr lang="nl-NL" sz="3200" b="1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nl-NL" sz="32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Shankara</a:t>
            </a:r>
            <a:r>
              <a:rPr lang="nl-NL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:</a:t>
            </a:r>
          </a:p>
          <a:p>
            <a:r>
              <a:rPr lang="nl-NL" sz="32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‘</a:t>
            </a:r>
            <a:r>
              <a:rPr lang="nl-NL" sz="3200" b="1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Dit alles kan alleen verworven worden door de verdiensten</a:t>
            </a:r>
            <a:r>
              <a:rPr lang="nl-NL" sz="32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van </a:t>
            </a:r>
            <a:r>
              <a:rPr lang="nl-NL" sz="3200" b="1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wel honderd miljard goed geleefde levens</a:t>
            </a:r>
            <a:r>
              <a:rPr lang="nl-NL" sz="32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.’</a:t>
            </a:r>
          </a:p>
          <a:p>
            <a:r>
              <a:rPr lang="nl-NL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En </a:t>
            </a:r>
            <a:r>
              <a:rPr lang="nl-NL" sz="32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dan alleen nog, ook volgens </a:t>
            </a:r>
            <a:r>
              <a:rPr lang="nl-NL" sz="3200" b="1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Shankara</a:t>
            </a:r>
            <a:r>
              <a:rPr lang="nl-NL" sz="32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:</a:t>
            </a:r>
            <a:br>
              <a:rPr lang="nl-NL" sz="32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nl-NL" sz="3200" b="1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‘door Gods genade.’ </a:t>
            </a:r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802084" y="451713"/>
            <a:ext cx="41255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Boeddhisme</a:t>
            </a:r>
            <a:endParaRPr lang="nl-NL" sz="36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advTm="4000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802083" y="381000"/>
            <a:ext cx="767660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Streven boeddhisme:</a:t>
            </a:r>
          </a:p>
          <a:p>
            <a:endParaRPr lang="nl-NL" sz="3200" b="1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r>
              <a:rPr lang="nl-NL" sz="3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• Verwerven van de staat van</a:t>
            </a:r>
          </a:p>
          <a:p>
            <a:r>
              <a:rPr lang="nl-NL" sz="3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 verlichting = bewustzjjnstoestand</a:t>
            </a:r>
          </a:p>
          <a:p>
            <a:r>
              <a:rPr lang="nl-NL" sz="3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 van mystieke ervaring</a:t>
            </a:r>
          </a:p>
          <a:p>
            <a:endParaRPr lang="nl-NL" sz="3200" b="1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r>
              <a:rPr lang="nl-NL" sz="3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• Bevrijd worden uit rad van</a:t>
            </a:r>
          </a:p>
          <a:p>
            <a:r>
              <a:rPr lang="nl-NL" sz="3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 wedergeboorte</a:t>
            </a:r>
          </a:p>
          <a:p>
            <a:endParaRPr lang="nl-NL" sz="3200" b="1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802084" y="364067"/>
            <a:ext cx="557235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 smtClean="0">
                <a:solidFill>
                  <a:schemeClr val="bg1">
                    <a:lumMod val="50000"/>
                  </a:schemeClr>
                </a:solidFill>
              </a:rPr>
              <a:t>Streven boeddhisme:</a:t>
            </a:r>
          </a:p>
          <a:p>
            <a:endParaRPr lang="nl-NL" sz="3200" b="1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r>
              <a:rPr lang="nl-NL" sz="32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Waarom en hoe?</a:t>
            </a:r>
          </a:p>
          <a:p>
            <a:endParaRPr lang="nl-NL" sz="3200" b="1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endParaRPr lang="nl-NL" sz="3200" b="1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advTm="4000"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802084" y="364067"/>
            <a:ext cx="557235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 smtClean="0">
                <a:solidFill>
                  <a:schemeClr val="bg1">
                    <a:lumMod val="50000"/>
                  </a:schemeClr>
                </a:solidFill>
              </a:rPr>
              <a:t>Streven boeddhisme:</a:t>
            </a:r>
          </a:p>
          <a:p>
            <a:endParaRPr lang="nl-NL" sz="3200" b="1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r>
              <a:rPr lang="nl-NL" sz="3200" b="1" dirty="0" smtClean="0">
                <a:solidFill>
                  <a:schemeClr val="bg1">
                    <a:lumMod val="50000"/>
                  </a:schemeClr>
                </a:solidFill>
              </a:rPr>
              <a:t>Waarom en hoe?</a:t>
            </a:r>
          </a:p>
          <a:p>
            <a:endParaRPr lang="nl-NL" sz="3200" b="1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r>
              <a:rPr lang="nl-NL" sz="3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Vier edele waarheden:</a:t>
            </a:r>
          </a:p>
          <a:p>
            <a:endParaRPr lang="nl-NL" sz="3200" b="1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advTm="4000"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802085" y="381000"/>
            <a:ext cx="725707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solidFill>
                  <a:schemeClr val="bg1">
                    <a:lumMod val="85000"/>
                  </a:schemeClr>
                </a:solidFill>
              </a:rPr>
              <a:t>Vier edele waarheden:</a:t>
            </a:r>
          </a:p>
          <a:p>
            <a:endParaRPr lang="nl-NL" sz="2800" b="1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r>
              <a:rPr lang="nl-NL" sz="28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1. Het leven is lijden</a:t>
            </a:r>
            <a:endParaRPr lang="nl-NL" sz="28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 advTm="6000"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802085" y="381000"/>
            <a:ext cx="725707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solidFill>
                  <a:schemeClr val="bg1">
                    <a:lumMod val="75000"/>
                  </a:schemeClr>
                </a:solidFill>
              </a:rPr>
              <a:t>Vier edele waarheden:</a:t>
            </a:r>
          </a:p>
          <a:p>
            <a:endParaRPr lang="nl-NL" sz="2800" b="1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nl-NL" sz="2800" b="1" dirty="0" smtClean="0">
                <a:solidFill>
                  <a:schemeClr val="bg1">
                    <a:lumMod val="75000"/>
                  </a:schemeClr>
                </a:solidFill>
              </a:rPr>
              <a:t>1. Het leven is lijden</a:t>
            </a:r>
          </a:p>
          <a:p>
            <a:endParaRPr lang="nl-NL" sz="2800" b="1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r>
              <a:rPr lang="nl-NL" sz="28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2. het lijden heeft een oorzaak</a:t>
            </a:r>
            <a:endParaRPr lang="nl-NL" sz="28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 advTm="6000"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802085" y="381000"/>
            <a:ext cx="725707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solidFill>
                  <a:schemeClr val="bg1">
                    <a:lumMod val="75000"/>
                  </a:schemeClr>
                </a:solidFill>
              </a:rPr>
              <a:t>Vier edele waarheden:</a:t>
            </a:r>
          </a:p>
          <a:p>
            <a:endParaRPr lang="nl-NL" sz="2800" b="1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nl-NL" sz="2800" b="1" dirty="0" smtClean="0">
                <a:solidFill>
                  <a:schemeClr val="bg1">
                    <a:lumMod val="75000"/>
                  </a:schemeClr>
                </a:solidFill>
              </a:rPr>
              <a:t>1. Het leven is lijden</a:t>
            </a:r>
          </a:p>
          <a:p>
            <a:endParaRPr lang="nl-NL" sz="2800" b="1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nl-NL" sz="2800" b="1" dirty="0" smtClean="0">
                <a:solidFill>
                  <a:schemeClr val="bg1">
                    <a:lumMod val="75000"/>
                  </a:schemeClr>
                </a:solidFill>
              </a:rPr>
              <a:t>2. het lijden heeft een oorzaak</a:t>
            </a:r>
          </a:p>
          <a:p>
            <a:r>
              <a:rPr lang="nl-NL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/>
            </a:r>
            <a:br>
              <a:rPr lang="nl-NL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r>
              <a:rPr lang="nl-NL" sz="28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3. de oorzaak van het lijden kan gekend worden</a:t>
            </a:r>
            <a:r>
              <a:rPr lang="nl-NL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/>
            </a:r>
            <a:br>
              <a:rPr lang="nl-NL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endParaRPr lang="nl-NL" sz="2800" dirty="0"/>
          </a:p>
        </p:txBody>
      </p:sp>
    </p:spTree>
  </p:cSld>
  <p:clrMapOvr>
    <a:masterClrMapping/>
  </p:clrMapOvr>
  <p:transition advTm="6000"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802085" y="381000"/>
            <a:ext cx="7601898" cy="5262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solidFill>
                  <a:schemeClr val="bg1">
                    <a:lumMod val="75000"/>
                  </a:schemeClr>
                </a:solidFill>
              </a:rPr>
              <a:t>Vier edele waarheden:</a:t>
            </a:r>
          </a:p>
          <a:p>
            <a:endParaRPr lang="nl-NL" sz="2800" b="1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nl-NL" sz="2800" b="1" dirty="0" smtClean="0">
                <a:solidFill>
                  <a:schemeClr val="bg1">
                    <a:lumMod val="75000"/>
                  </a:schemeClr>
                </a:solidFill>
              </a:rPr>
              <a:t>1. het leven is lijden</a:t>
            </a:r>
          </a:p>
          <a:p>
            <a:endParaRPr lang="nl-NL" sz="2800" b="1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nl-NL" sz="2800" b="1" dirty="0" smtClean="0">
                <a:solidFill>
                  <a:schemeClr val="bg1">
                    <a:lumMod val="75000"/>
                  </a:schemeClr>
                </a:solidFill>
              </a:rPr>
              <a:t>2. het lijden heeft een oorzaak</a:t>
            </a:r>
          </a:p>
          <a:p>
            <a:endParaRPr lang="nl-NL" sz="2800" b="1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nl-NL" sz="2800" b="1" dirty="0" smtClean="0">
                <a:solidFill>
                  <a:schemeClr val="bg1">
                    <a:lumMod val="75000"/>
                  </a:schemeClr>
                </a:solidFill>
              </a:rPr>
              <a:t>3. de oorzaak van het lijden kan </a:t>
            </a:r>
          </a:p>
          <a:p>
            <a:r>
              <a:rPr lang="nl-NL" sz="2800" b="1" dirty="0" smtClean="0">
                <a:solidFill>
                  <a:schemeClr val="bg1">
                    <a:lumMod val="75000"/>
                  </a:schemeClr>
                </a:solidFill>
              </a:rPr>
              <a:t>    gekend worden</a:t>
            </a:r>
          </a:p>
          <a:p>
            <a:r>
              <a:rPr lang="nl-NL" sz="2800" b="1" dirty="0" smtClean="0">
                <a:solidFill>
                  <a:schemeClr val="bg1">
                    <a:lumMod val="75000"/>
                  </a:schemeClr>
                </a:solidFill>
              </a:rPr>
              <a:t/>
            </a:r>
            <a:br>
              <a:rPr lang="nl-NL" sz="2800" b="1" dirty="0" smtClean="0">
                <a:solidFill>
                  <a:schemeClr val="bg1">
                    <a:lumMod val="75000"/>
                  </a:schemeClr>
                </a:solidFill>
              </a:rPr>
            </a:br>
            <a:r>
              <a:rPr lang="nl-NL" sz="28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4. daarom kan de mens verlost worden </a:t>
            </a:r>
          </a:p>
          <a:p>
            <a:r>
              <a:rPr lang="nl-NL" sz="28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   van het lijden</a:t>
            </a:r>
          </a:p>
          <a:p>
            <a:endParaRPr lang="nl-NL" sz="2800" dirty="0"/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802084" y="550333"/>
            <a:ext cx="5687817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Oorzaak lijden:</a:t>
            </a:r>
          </a:p>
          <a:p>
            <a:r>
              <a:rPr lang="nl-NL" sz="36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Gehechtheid aan het ego</a:t>
            </a:r>
          </a:p>
          <a:p>
            <a:endParaRPr lang="nl-NL" sz="3600" b="1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 advTm="6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782987" y="488331"/>
            <a:ext cx="6065527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Een voorbeeld:</a:t>
            </a:r>
            <a:endParaRPr lang="en-US" sz="3600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endParaRPr lang="en-US" sz="3600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r>
              <a:rPr lang="nl-NL" sz="36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 </a:t>
            </a:r>
            <a:endParaRPr lang="en-US" sz="3600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802084" y="533400"/>
            <a:ext cx="729375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 smtClean="0">
                <a:solidFill>
                  <a:schemeClr val="bg1">
                    <a:lumMod val="85000"/>
                  </a:schemeClr>
                </a:solidFill>
              </a:rPr>
              <a:t>Oorzaak lijden:</a:t>
            </a:r>
          </a:p>
          <a:p>
            <a:r>
              <a:rPr lang="nl-NL" sz="3600" b="1" dirty="0" smtClean="0">
                <a:solidFill>
                  <a:schemeClr val="bg1">
                    <a:lumMod val="85000"/>
                  </a:schemeClr>
                </a:solidFill>
              </a:rPr>
              <a:t>Gehechtheid aan het ego</a:t>
            </a:r>
          </a:p>
          <a:p>
            <a:endParaRPr lang="nl-NL" sz="3600" b="1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r>
              <a:rPr lang="nl-NL" sz="36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Oplossing:</a:t>
            </a:r>
          </a:p>
          <a:p>
            <a:r>
              <a:rPr lang="nl-NL" sz="36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uitdoven van het ego, egoloosheid</a:t>
            </a:r>
            <a:endParaRPr lang="nl-NL" sz="36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 advTm="6000"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802084" y="533400"/>
            <a:ext cx="741514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Als er geen ‘ik’ meer is:</a:t>
            </a:r>
          </a:p>
          <a:p>
            <a:r>
              <a:rPr lang="nl-NL" sz="36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</a:p>
          <a:p>
            <a:r>
              <a:rPr lang="nl-NL" sz="36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• dan is er geen lijden</a:t>
            </a:r>
          </a:p>
          <a:p>
            <a:r>
              <a:rPr lang="nl-NL" sz="36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• dan is er ook geen</a:t>
            </a:r>
          </a:p>
          <a:p>
            <a:r>
              <a:rPr lang="nl-NL" sz="36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 wedergeboorte meer</a:t>
            </a:r>
          </a:p>
          <a:p>
            <a:endParaRPr lang="nl-NL" sz="3600" b="1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endParaRPr lang="nl-NL" sz="36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792536" y="367654"/>
            <a:ext cx="34445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Gnostiek en christendom</a:t>
            </a:r>
            <a:endParaRPr lang="nl-NL" sz="3600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 advTm="4000"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792536" y="372533"/>
            <a:ext cx="7723500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Gnostiek:</a:t>
            </a:r>
          </a:p>
          <a:p>
            <a:endParaRPr lang="nl-NL" sz="3600" b="1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r>
              <a:rPr lang="nl-NL" sz="36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Mens heeft twee naturen:</a:t>
            </a:r>
          </a:p>
          <a:p>
            <a:endParaRPr lang="nl-NL" sz="3600" b="1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r>
              <a:rPr lang="nl-NL" sz="36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• persoonlijke natuur</a:t>
            </a:r>
          </a:p>
          <a:p>
            <a:r>
              <a:rPr lang="nl-NL" sz="36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• Christus-natuur (=mystiek</a:t>
            </a:r>
          </a:p>
          <a:p>
            <a:r>
              <a:rPr lang="nl-NL" sz="36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bewustzijn) </a:t>
            </a:r>
          </a:p>
          <a:p>
            <a:endParaRPr lang="nl-NL" sz="3600" b="1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792536" y="381000"/>
            <a:ext cx="7630122" cy="507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 smtClean="0">
                <a:solidFill>
                  <a:schemeClr val="bg1">
                    <a:lumMod val="85000"/>
                  </a:schemeClr>
                </a:solidFill>
              </a:rPr>
              <a:t>Gnostiek:</a:t>
            </a:r>
          </a:p>
          <a:p>
            <a:endParaRPr lang="nl-NL" sz="3600" b="1" dirty="0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nl-NL" sz="3600" b="1" dirty="0" smtClean="0">
                <a:solidFill>
                  <a:schemeClr val="bg1">
                    <a:lumMod val="85000"/>
                  </a:schemeClr>
                </a:solidFill>
              </a:rPr>
              <a:t>Mens heeft twee naturen,</a:t>
            </a:r>
          </a:p>
          <a:p>
            <a:r>
              <a:rPr lang="nl-NL" sz="3600" b="1" dirty="0" smtClean="0">
                <a:solidFill>
                  <a:schemeClr val="bg1">
                    <a:lumMod val="85000"/>
                  </a:schemeClr>
                </a:solidFill>
              </a:rPr>
              <a:t>• persoonlijke natuur</a:t>
            </a:r>
          </a:p>
          <a:p>
            <a:r>
              <a:rPr lang="nl-NL" sz="3600" b="1" dirty="0" smtClean="0">
                <a:solidFill>
                  <a:schemeClr val="bg1">
                    <a:lumMod val="85000"/>
                  </a:schemeClr>
                </a:solidFill>
              </a:rPr>
              <a:t>• Christus-natuur (=mystiek</a:t>
            </a:r>
          </a:p>
          <a:p>
            <a:r>
              <a:rPr lang="nl-NL" sz="3600" b="1" dirty="0" smtClean="0">
                <a:solidFill>
                  <a:schemeClr val="bg1">
                    <a:lumMod val="85000"/>
                  </a:schemeClr>
                </a:solidFill>
              </a:rPr>
              <a:t>  bewustzijn)</a:t>
            </a:r>
          </a:p>
          <a:p>
            <a:endParaRPr lang="nl-NL" sz="3600" b="1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r>
              <a:rPr lang="nl-NL" sz="36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Streven gnostiek:</a:t>
            </a:r>
          </a:p>
          <a:p>
            <a:r>
              <a:rPr lang="nl-NL" sz="36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De twee één maken.</a:t>
            </a:r>
            <a:endParaRPr lang="nl-NL" sz="3600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advTm="6000"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811633" y="313214"/>
            <a:ext cx="541983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Opmerkelijke uitspraaak van Jezus in vergelijking met vedanta en boeddhisme:</a:t>
            </a:r>
          </a:p>
          <a:p>
            <a:endParaRPr lang="nl-NL" sz="2400" b="1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r>
              <a:rPr lang="nl-NL" sz="24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‘Zalig zij die hebben geleden’</a:t>
            </a:r>
            <a:endParaRPr lang="nl-NL" sz="2400" b="1" i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advTm="6000"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811633" y="313214"/>
            <a:ext cx="54198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Opmerkelijke tekst in vergelijking met vedanta en boeddhisme:</a:t>
            </a:r>
          </a:p>
          <a:p>
            <a:endParaRPr lang="nl-NL" sz="2400" b="1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r>
              <a:rPr lang="nl-NL" sz="2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‘Zalig zij die hebben geleden’</a:t>
            </a:r>
          </a:p>
          <a:p>
            <a:endParaRPr lang="nl-NL" sz="2400" b="1" i="1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r>
              <a:rPr lang="nl-NL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Nog een opmerkelijke tekst:</a:t>
            </a:r>
            <a:endParaRPr lang="nl-NL" sz="24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advTm="6000"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792536" y="372533"/>
            <a:ext cx="779003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>
                <a:solidFill>
                  <a:schemeClr val="bg1"/>
                </a:solidFill>
              </a:rPr>
              <a:t>Bij het naar buiten gaan zag hij (Jezus) een man die</a:t>
            </a:r>
            <a:r>
              <a:rPr lang="nl-NL" sz="2400" b="1" dirty="0" smtClean="0">
                <a:solidFill>
                  <a:schemeClr val="bg1"/>
                </a:solidFill>
              </a:rPr>
              <a:t> </a:t>
            </a:r>
          </a:p>
          <a:p>
            <a:r>
              <a:rPr lang="nl-NL" sz="2400" b="1" dirty="0" smtClean="0">
                <a:solidFill>
                  <a:schemeClr val="bg1"/>
                </a:solidFill>
              </a:rPr>
              <a:t>al </a:t>
            </a:r>
            <a:r>
              <a:rPr lang="nl-NL" sz="2400" b="1" dirty="0">
                <a:solidFill>
                  <a:schemeClr val="bg1"/>
                </a:solidFill>
              </a:rPr>
              <a:t>vanaf zijn geboorte blind was</a:t>
            </a:r>
            <a:r>
              <a:rPr lang="nl-NL" sz="2400" b="1" dirty="0" smtClean="0">
                <a:solidFill>
                  <a:schemeClr val="bg1"/>
                </a:solidFill>
              </a:rPr>
              <a:t>.</a:t>
            </a:r>
          </a:p>
          <a:p>
            <a:r>
              <a:rPr lang="nl-NL" sz="2400" b="1" dirty="0" smtClean="0">
                <a:solidFill>
                  <a:schemeClr val="bg1"/>
                </a:solidFill>
              </a:rPr>
              <a:t> </a:t>
            </a:r>
            <a:endParaRPr lang="en-US" sz="2400" b="1" dirty="0">
              <a:solidFill>
                <a:schemeClr val="bg1"/>
              </a:solidFill>
            </a:endParaRPr>
          </a:p>
          <a:p>
            <a:r>
              <a:rPr lang="nl-NL" sz="2400" b="1" dirty="0">
                <a:solidFill>
                  <a:schemeClr val="bg1"/>
                </a:solidFill>
              </a:rPr>
              <a:t>Zijn leerlingen vroegen hem:</a:t>
            </a:r>
          </a:p>
          <a:p>
            <a:r>
              <a:rPr lang="nl-NL" sz="24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</a:p>
          <a:p>
            <a:r>
              <a:rPr lang="nl-NL" sz="24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‘</a:t>
            </a:r>
            <a:r>
              <a:rPr lang="nl-NL" sz="2400" b="1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Rabbi, waarom is hij blind geboren? Heeft hij dat</a:t>
            </a:r>
            <a:r>
              <a:rPr lang="nl-NL" sz="24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</a:p>
          <a:p>
            <a:r>
              <a:rPr lang="nl-NL" sz="24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te </a:t>
            </a:r>
            <a:r>
              <a:rPr lang="nl-NL" sz="2400" b="1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wijten aan zijn eigen zonde of</a:t>
            </a:r>
            <a:r>
              <a:rPr lang="nl-NL" sz="24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</a:p>
          <a:p>
            <a:r>
              <a:rPr lang="nl-NL" sz="24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aan </a:t>
            </a:r>
            <a:r>
              <a:rPr lang="nl-NL" sz="2400" b="1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die van zijn ouders?</a:t>
            </a:r>
            <a:r>
              <a:rPr lang="nl-NL" sz="24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’</a:t>
            </a:r>
            <a:endParaRPr lang="en-US" sz="2400" b="1" i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811633" y="364067"/>
            <a:ext cx="56823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Oude Testament:</a:t>
            </a:r>
          </a:p>
          <a:p>
            <a:endParaRPr lang="nl-NL" sz="2400" b="1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r>
              <a:rPr lang="nl-NL" sz="24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•Lijden is straf op de zonde. </a:t>
            </a:r>
          </a:p>
          <a:p>
            <a:r>
              <a:rPr lang="nl-NL" sz="24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(heeft dus een oorzaak)</a:t>
            </a:r>
          </a:p>
          <a:p>
            <a:endParaRPr lang="nl-NL" sz="2400" b="1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r>
              <a:rPr lang="nl-NL" sz="24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•God straft tot in het vierde geslacht.</a:t>
            </a:r>
          </a:p>
          <a:p>
            <a:endParaRPr lang="nl-NL" sz="2400" b="1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advTm="6000"/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802084" y="381000"/>
            <a:ext cx="813905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smtClean="0">
                <a:solidFill>
                  <a:schemeClr val="bg1"/>
                </a:solidFill>
              </a:rPr>
              <a:t>Jezus, in antwoord op de vraag van zijn leerlingen over de blinde jongeman:</a:t>
            </a:r>
          </a:p>
          <a:p>
            <a:endParaRPr lang="nl-NL" sz="2400" b="1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r>
              <a:rPr lang="nl-NL" sz="24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‘Niet </a:t>
            </a:r>
            <a:r>
              <a:rPr lang="nl-NL" sz="2400" b="1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aan zijn eigen zonde en evenmin aan die van zijn ouders.’</a:t>
            </a:r>
            <a:endParaRPr lang="en-US" sz="2400" b="1" i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endParaRPr lang="nl-NL" sz="2400" b="1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endParaRPr lang="nl-NL" sz="2400" b="1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782987" y="364067"/>
            <a:ext cx="706561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Een gedicht van Jan Luyken</a:t>
            </a:r>
          </a:p>
          <a:p>
            <a:r>
              <a:rPr lang="nl-NL" sz="36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(1649-1712)</a:t>
            </a:r>
          </a:p>
          <a:p>
            <a:endParaRPr lang="en-US" sz="2400" b="1" dirty="0">
              <a:solidFill>
                <a:schemeClr val="bg1"/>
              </a:solidFill>
            </a:endParaRPr>
          </a:p>
          <a:p>
            <a:r>
              <a:rPr lang="nl-NL" sz="2400" b="1" dirty="0">
                <a:solidFill>
                  <a:schemeClr val="bg1"/>
                </a:solidFill>
              </a:rPr>
              <a:t> </a:t>
            </a:r>
            <a:endParaRPr lang="en-US" sz="2400" b="1" dirty="0">
              <a:solidFill>
                <a:schemeClr val="bg1"/>
              </a:solidFill>
            </a:endParaRPr>
          </a:p>
          <a:p>
            <a:endParaRPr lang="en-US" sz="2400" b="1" dirty="0">
              <a:solidFill>
                <a:schemeClr val="bg1"/>
              </a:solidFill>
            </a:endParaRPr>
          </a:p>
          <a:p>
            <a:endParaRPr lang="nl-NL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802084" y="381000"/>
            <a:ext cx="813905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smtClean="0">
                <a:solidFill>
                  <a:schemeClr val="bg1">
                    <a:lumMod val="85000"/>
                  </a:schemeClr>
                </a:solidFill>
              </a:rPr>
              <a:t>Jezus, in antwoord op de vraag van zijn leerlingen:</a:t>
            </a:r>
          </a:p>
          <a:p>
            <a:endParaRPr lang="nl-NL" sz="2400" b="1" dirty="0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nl-NL" sz="2400" b="1" i="1" dirty="0" smtClean="0">
                <a:solidFill>
                  <a:schemeClr val="bg1">
                    <a:lumMod val="85000"/>
                  </a:schemeClr>
                </a:solidFill>
              </a:rPr>
              <a:t>‘Niet </a:t>
            </a:r>
            <a:r>
              <a:rPr lang="nl-NL" sz="2400" b="1" i="1" dirty="0">
                <a:solidFill>
                  <a:schemeClr val="bg1">
                    <a:lumMod val="85000"/>
                  </a:schemeClr>
                </a:solidFill>
              </a:rPr>
              <a:t>aan zijn eigen zonde en evenmin aan die van zijn ouders.’</a:t>
            </a:r>
            <a:endParaRPr lang="en-US" sz="2400" b="1" i="1" dirty="0">
              <a:solidFill>
                <a:schemeClr val="bg1">
                  <a:lumMod val="85000"/>
                </a:schemeClr>
              </a:solidFill>
            </a:endParaRPr>
          </a:p>
          <a:p>
            <a:endParaRPr lang="nl-NL" sz="2400" b="1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endParaRPr lang="nl-NL" sz="2400" b="1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r>
              <a:rPr lang="nl-NL" sz="24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Dat is een revolutionaire en unieke uitspraak.</a:t>
            </a:r>
            <a:endParaRPr lang="nl-NL" sz="2400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advTm="6000"/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802084" y="381000"/>
            <a:ext cx="813905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smtClean="0">
                <a:solidFill>
                  <a:schemeClr val="bg1">
                    <a:lumMod val="85000"/>
                  </a:schemeClr>
                </a:solidFill>
              </a:rPr>
              <a:t>Jezus, in antwoord op de vraag van zijn leerlingen:</a:t>
            </a:r>
          </a:p>
          <a:p>
            <a:endParaRPr lang="nl-NL" sz="2400" b="1" dirty="0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nl-NL" sz="2400" b="1" i="1" dirty="0" smtClean="0">
                <a:solidFill>
                  <a:schemeClr val="bg1">
                    <a:lumMod val="85000"/>
                  </a:schemeClr>
                </a:solidFill>
              </a:rPr>
              <a:t>‘Niet </a:t>
            </a:r>
            <a:r>
              <a:rPr lang="nl-NL" sz="2400" b="1" i="1" dirty="0">
                <a:solidFill>
                  <a:schemeClr val="bg1">
                    <a:lumMod val="85000"/>
                  </a:schemeClr>
                </a:solidFill>
              </a:rPr>
              <a:t>aan zijn eigen zonde en evenmin aan die van zijn ouders.’</a:t>
            </a:r>
            <a:endParaRPr lang="en-US" sz="2400" b="1" i="1" dirty="0">
              <a:solidFill>
                <a:schemeClr val="bg1">
                  <a:lumMod val="85000"/>
                </a:schemeClr>
              </a:solidFill>
            </a:endParaRPr>
          </a:p>
          <a:p>
            <a:endParaRPr lang="nl-NL" sz="2400" b="1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endParaRPr lang="nl-NL" sz="2400" b="1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r>
              <a:rPr lang="nl-NL" sz="2400" b="1" dirty="0" smtClean="0">
                <a:solidFill>
                  <a:schemeClr val="bg1">
                    <a:lumMod val="95000"/>
                  </a:schemeClr>
                </a:solidFill>
              </a:rPr>
              <a:t>Dat is een revolutionaire en unieke uitspraak.</a:t>
            </a:r>
          </a:p>
          <a:p>
            <a:endParaRPr lang="nl-NL" sz="2400" b="1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r>
              <a:rPr lang="nl-NL" sz="24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• Revolutionair ten opzichte van Oude Testament</a:t>
            </a:r>
            <a:endParaRPr lang="nl-NL" sz="2400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advTm="6000"/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802084" y="381000"/>
            <a:ext cx="8139054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smtClean="0">
                <a:solidFill>
                  <a:schemeClr val="bg1">
                    <a:lumMod val="85000"/>
                  </a:schemeClr>
                </a:solidFill>
              </a:rPr>
              <a:t>Jezus, in antwoord op de vraag van zijn leerlingen:</a:t>
            </a:r>
          </a:p>
          <a:p>
            <a:endParaRPr lang="nl-NL" sz="2400" b="1" dirty="0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nl-NL" sz="2400" b="1" i="1" dirty="0" smtClean="0">
                <a:solidFill>
                  <a:schemeClr val="bg1">
                    <a:lumMod val="85000"/>
                  </a:schemeClr>
                </a:solidFill>
              </a:rPr>
              <a:t>‘Niet </a:t>
            </a:r>
            <a:r>
              <a:rPr lang="nl-NL" sz="2400" b="1" i="1" dirty="0">
                <a:solidFill>
                  <a:schemeClr val="bg1">
                    <a:lumMod val="85000"/>
                  </a:schemeClr>
                </a:solidFill>
              </a:rPr>
              <a:t>aan zijn eigen zonde en evenmin aan die van zijn ouders.’</a:t>
            </a:r>
            <a:endParaRPr lang="en-US" sz="2400" b="1" i="1" dirty="0">
              <a:solidFill>
                <a:schemeClr val="bg1">
                  <a:lumMod val="85000"/>
                </a:schemeClr>
              </a:solidFill>
            </a:endParaRPr>
          </a:p>
          <a:p>
            <a:endParaRPr lang="nl-NL" sz="2400" b="1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endParaRPr lang="nl-NL" sz="2400" b="1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r>
              <a:rPr lang="nl-NL" sz="2400" b="1" dirty="0" smtClean="0">
                <a:solidFill>
                  <a:schemeClr val="bg1">
                    <a:lumMod val="95000"/>
                  </a:schemeClr>
                </a:solidFill>
              </a:rPr>
              <a:t>Dat is een revolutionaire en unieke uitspraak.</a:t>
            </a:r>
          </a:p>
          <a:p>
            <a:endParaRPr lang="nl-NL" sz="2400" b="1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r>
              <a:rPr lang="nl-NL" sz="2400" b="1" dirty="0" smtClean="0">
                <a:solidFill>
                  <a:schemeClr val="bg1">
                    <a:lumMod val="95000"/>
                  </a:schemeClr>
                </a:solidFill>
              </a:rPr>
              <a:t>• Revolutionair ten opzichte van Oude Testament.</a:t>
            </a:r>
          </a:p>
          <a:p>
            <a:endParaRPr lang="nl-NL" sz="2400" b="1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r>
              <a:rPr lang="nl-NL" sz="24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• Uniek in vergelijking met andere spirituele tradities</a:t>
            </a:r>
            <a:endParaRPr lang="nl-NL" sz="2400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802084" y="381000"/>
            <a:ext cx="813905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smtClean="0">
                <a:solidFill>
                  <a:schemeClr val="bg1">
                    <a:lumMod val="85000"/>
                  </a:schemeClr>
                </a:solidFill>
              </a:rPr>
              <a:t>Het antwoord van Jezus op de vraag van zijn leerlingen </a:t>
            </a:r>
          </a:p>
          <a:p>
            <a:r>
              <a:rPr lang="nl-NL" sz="24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is niet:</a:t>
            </a:r>
          </a:p>
          <a:p>
            <a:endParaRPr lang="nl-NL" sz="2400" b="1" dirty="0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nl-NL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Een vlucht uit het lijden, </a:t>
            </a:r>
          </a:p>
          <a:p>
            <a:r>
              <a:rPr lang="nl-NL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het verwervan van een staat van zijn waarin geen lijden (meer) is, </a:t>
            </a:r>
          </a:p>
          <a:p>
            <a:r>
              <a:rPr lang="nl-NL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maar:</a:t>
            </a:r>
            <a:endParaRPr lang="nl-NL" sz="24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advTm="6000"/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802084" y="381000"/>
            <a:ext cx="813905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smtClean="0">
                <a:solidFill>
                  <a:schemeClr val="bg1">
                    <a:lumMod val="85000"/>
                  </a:schemeClr>
                </a:solidFill>
              </a:rPr>
              <a:t>Het antwoord van Jezus op de vraag van zijn leerlingen </a:t>
            </a:r>
          </a:p>
          <a:p>
            <a:r>
              <a:rPr lang="nl-NL" sz="2400" b="1" i="1" dirty="0" smtClean="0">
                <a:solidFill>
                  <a:schemeClr val="bg1">
                    <a:lumMod val="95000"/>
                  </a:schemeClr>
                </a:solidFill>
              </a:rPr>
              <a:t>is niet:</a:t>
            </a:r>
          </a:p>
          <a:p>
            <a:endParaRPr lang="nl-NL" sz="2400" b="1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l-NL" sz="2400" b="1" dirty="0" smtClean="0">
                <a:solidFill>
                  <a:schemeClr val="bg1">
                    <a:lumMod val="95000"/>
                  </a:schemeClr>
                </a:solidFill>
              </a:rPr>
              <a:t>Een vlucht uit het lijden, het verwervan van een staat van zijn waarin geen lijden (meer) is, maar:</a:t>
            </a:r>
          </a:p>
          <a:p>
            <a:endParaRPr lang="nl-NL" sz="2400" b="1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r>
              <a:rPr lang="nl-NL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• Jouw pijn is mijn pijn</a:t>
            </a:r>
          </a:p>
          <a:p>
            <a:r>
              <a:rPr lang="nl-NL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• Jouw lijden is mijn lijden</a:t>
            </a:r>
            <a:endParaRPr lang="nl-NL" sz="24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advTm="6000"/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137453" y="535680"/>
            <a:ext cx="739853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Jezus: antwoord op lijden is barmhartigheid.</a:t>
            </a:r>
            <a:endParaRPr lang="en-US" sz="24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endParaRPr lang="nl-NL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 advTm="6000"/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137453" y="535680"/>
            <a:ext cx="7398531" cy="5909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Jezus: antwoord op lijden is barmhartigheid:</a:t>
            </a:r>
            <a:endParaRPr lang="en-US" sz="24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r>
              <a:rPr lang="nl-NL" sz="24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 </a:t>
            </a:r>
            <a:endParaRPr lang="en-US" sz="24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r>
              <a:rPr lang="nl-NL" sz="24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‘Want ik heb honger geleden</a:t>
            </a:r>
            <a:r>
              <a:rPr lang="nl-NL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</a:p>
          <a:p>
            <a:r>
              <a:rPr lang="nl-NL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en </a:t>
            </a:r>
            <a:r>
              <a:rPr lang="nl-NL" sz="24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gij hebt mij</a:t>
            </a:r>
            <a:r>
              <a:rPr lang="nl-NL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te </a:t>
            </a:r>
            <a:r>
              <a:rPr lang="nl-NL" sz="24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eten</a:t>
            </a:r>
            <a:r>
              <a:rPr lang="nl-NL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gegeven</a:t>
            </a:r>
            <a:r>
              <a:rPr lang="nl-NL" sz="24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.</a:t>
            </a:r>
            <a:r>
              <a:rPr lang="nl-NL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</a:p>
          <a:p>
            <a:r>
              <a:rPr lang="nl-NL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Ik </a:t>
            </a:r>
            <a:r>
              <a:rPr lang="nl-NL" sz="24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heb dorst geleden</a:t>
            </a:r>
            <a:r>
              <a:rPr lang="nl-NL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</a:p>
          <a:p>
            <a:r>
              <a:rPr lang="nl-NL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en </a:t>
            </a:r>
            <a:r>
              <a:rPr lang="nl-NL" sz="24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gij hebt mij</a:t>
            </a:r>
            <a:r>
              <a:rPr lang="nl-NL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te </a:t>
            </a:r>
            <a:r>
              <a:rPr lang="nl-NL" sz="24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drinken gegeven.</a:t>
            </a:r>
            <a:r>
              <a:rPr lang="nl-NL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</a:p>
          <a:p>
            <a:r>
              <a:rPr lang="nl-NL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Ik </a:t>
            </a:r>
            <a:r>
              <a:rPr lang="nl-NL" sz="24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ben een vreemdeling geweest en</a:t>
            </a:r>
            <a:r>
              <a:rPr lang="nl-NL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</a:p>
          <a:p>
            <a:r>
              <a:rPr lang="nl-NL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gij </a:t>
            </a:r>
            <a:r>
              <a:rPr lang="nl-NL" sz="24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hebt mij gehuisvest,</a:t>
            </a:r>
            <a:r>
              <a:rPr lang="nl-NL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</a:p>
          <a:p>
            <a:r>
              <a:rPr lang="nl-NL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naakt </a:t>
            </a:r>
            <a:r>
              <a:rPr lang="nl-NL" sz="24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en gij hebt mij gekleed,</a:t>
            </a:r>
            <a:r>
              <a:rPr lang="nl-NL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</a:p>
          <a:p>
            <a:r>
              <a:rPr lang="nl-NL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ziek </a:t>
            </a:r>
            <a:r>
              <a:rPr lang="nl-NL" sz="24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en gij hebt mij bezocht;</a:t>
            </a:r>
            <a:r>
              <a:rPr lang="nl-NL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</a:p>
          <a:p>
            <a:r>
              <a:rPr lang="nl-NL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ik </a:t>
            </a:r>
            <a:r>
              <a:rPr lang="nl-NL" sz="24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heb in de gevangenis gezeten</a:t>
            </a:r>
            <a:r>
              <a:rPr lang="nl-NL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</a:p>
          <a:p>
            <a:r>
              <a:rPr lang="nl-NL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en </a:t>
            </a:r>
            <a:r>
              <a:rPr lang="nl-NL" sz="24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gij zijt tot mij gekomen. (...)</a:t>
            </a:r>
            <a:r>
              <a:rPr lang="nl-NL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</a:p>
          <a:p>
            <a:r>
              <a:rPr lang="nl-NL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Voorwaar</a:t>
            </a:r>
            <a:r>
              <a:rPr lang="nl-NL" sz="24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, ik zeg u, in zoverre gij dit aan één van deze minste broeders</a:t>
            </a:r>
            <a:r>
              <a:rPr lang="nl-NL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</a:p>
          <a:p>
            <a:r>
              <a:rPr lang="nl-NL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hebt </a:t>
            </a:r>
            <a:r>
              <a:rPr lang="nl-NL" sz="24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gedaan, hebt gij het mij gedaan.’</a:t>
            </a:r>
            <a:endParaRPr lang="en-US" sz="24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endParaRPr lang="nl-NL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 advTm="6000"/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773438" y="338305"/>
            <a:ext cx="75151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Conclusie:</a:t>
            </a:r>
          </a:p>
          <a:p>
            <a:endParaRPr lang="nl-NL" sz="2400" b="1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r>
              <a:rPr lang="nl-NL" sz="24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Advaita vedanta en boeddhisme willen alleen de gelukzaligheid van het mystieke bewustzijn.</a:t>
            </a:r>
            <a:endParaRPr lang="nl-NL" sz="2400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advTm="6000"/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773438" y="372533"/>
            <a:ext cx="751513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smtClean="0">
                <a:solidFill>
                  <a:schemeClr val="bg1">
                    <a:lumMod val="85000"/>
                  </a:schemeClr>
                </a:solidFill>
              </a:rPr>
              <a:t>Conclusie:</a:t>
            </a:r>
          </a:p>
          <a:p>
            <a:endParaRPr lang="nl-NL" sz="2400" b="1" dirty="0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nl-NL" sz="2400" b="1" dirty="0" smtClean="0">
                <a:solidFill>
                  <a:schemeClr val="bg1">
                    <a:lumMod val="85000"/>
                  </a:schemeClr>
                </a:solidFill>
              </a:rPr>
              <a:t>Advaita vedanta en boeddhisme willen alleen de gelukzaligheid van het mystieke bewustzijn.</a:t>
            </a:r>
          </a:p>
          <a:p>
            <a:endParaRPr lang="nl-NL" sz="24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nl-NL" sz="24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• Advaita vedanta ontkent daartoe materiële</a:t>
            </a:r>
          </a:p>
          <a:p>
            <a:r>
              <a:rPr lang="nl-NL" sz="24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werkelijkheid</a:t>
            </a:r>
          </a:p>
        </p:txBody>
      </p:sp>
    </p:spTree>
  </p:cSld>
  <p:clrMapOvr>
    <a:masterClrMapping/>
  </p:clrMapOvr>
  <p:transition advTm="6000"/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773438" y="364067"/>
            <a:ext cx="751513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smtClean="0">
                <a:solidFill>
                  <a:schemeClr val="bg1">
                    <a:lumMod val="85000"/>
                  </a:schemeClr>
                </a:solidFill>
              </a:rPr>
              <a:t>Conclusie:</a:t>
            </a:r>
          </a:p>
          <a:p>
            <a:endParaRPr lang="nl-NL" sz="2400" b="1" dirty="0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nl-NL" sz="2400" b="1" dirty="0" smtClean="0">
                <a:solidFill>
                  <a:schemeClr val="bg1">
                    <a:lumMod val="85000"/>
                  </a:schemeClr>
                </a:solidFill>
              </a:rPr>
              <a:t>Advaita vedanta en boeddhisme willen alleen de gelukzaligheid van de mystieke ervaring.</a:t>
            </a:r>
          </a:p>
          <a:p>
            <a:endParaRPr lang="nl-NL" sz="2400" b="1" dirty="0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nl-NL" sz="2400" b="1" dirty="0" smtClean="0">
                <a:solidFill>
                  <a:schemeClr val="bg1">
                    <a:lumMod val="85000"/>
                  </a:schemeClr>
                </a:solidFill>
              </a:rPr>
              <a:t>• Advaita vedanta ontkent daartoe materiële</a:t>
            </a:r>
          </a:p>
          <a:p>
            <a:r>
              <a:rPr lang="nl-NL" sz="2400" b="1" dirty="0" smtClean="0">
                <a:solidFill>
                  <a:schemeClr val="bg1">
                    <a:lumMod val="85000"/>
                  </a:schemeClr>
                </a:solidFill>
              </a:rPr>
              <a:t>  werkelijkheid</a:t>
            </a:r>
          </a:p>
          <a:p>
            <a:endParaRPr lang="nl-NL" sz="2400" b="1" dirty="0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nl-NL" sz="24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• Boeddhisme ontkent daartoe het zelf als</a:t>
            </a:r>
          </a:p>
          <a:p>
            <a:r>
              <a:rPr lang="nl-NL" sz="24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 werkelijk bestaand</a:t>
            </a:r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782987" y="364067"/>
            <a:ext cx="7065613" cy="6647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>
                <a:solidFill>
                  <a:schemeClr val="bg1"/>
                </a:solidFill>
              </a:rPr>
              <a:t>Jan Luyken</a:t>
            </a:r>
            <a:endParaRPr lang="en-US" sz="2400" b="1" dirty="0">
              <a:solidFill>
                <a:schemeClr val="bg1"/>
              </a:solidFill>
            </a:endParaRPr>
          </a:p>
          <a:p>
            <a:r>
              <a:rPr lang="nl-NL" sz="24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De ziele betracht de nabyheyt Gods</a:t>
            </a:r>
            <a:endParaRPr lang="en-US" sz="2400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r>
              <a:rPr lang="nl-NL" sz="2400" b="1" dirty="0">
                <a:solidFill>
                  <a:schemeClr val="bg1"/>
                </a:solidFill>
              </a:rPr>
              <a:t> </a:t>
            </a:r>
            <a:endParaRPr lang="en-US" sz="2400" b="1" dirty="0">
              <a:solidFill>
                <a:schemeClr val="bg1"/>
              </a:solidFill>
            </a:endParaRPr>
          </a:p>
          <a:p>
            <a:r>
              <a:rPr lang="nl-NL" sz="2400" b="1" dirty="0" err="1">
                <a:solidFill>
                  <a:schemeClr val="bg1"/>
                </a:solidFill>
              </a:rPr>
              <a:t>Ick</a:t>
            </a:r>
            <a:r>
              <a:rPr lang="nl-NL" sz="2400" b="1" dirty="0">
                <a:solidFill>
                  <a:schemeClr val="bg1"/>
                </a:solidFill>
              </a:rPr>
              <a:t> meende </a:t>
            </a:r>
            <a:r>
              <a:rPr lang="nl-NL" sz="2400" b="1" dirty="0" err="1">
                <a:solidFill>
                  <a:schemeClr val="bg1"/>
                </a:solidFill>
              </a:rPr>
              <a:t>oock</a:t>
            </a:r>
            <a:r>
              <a:rPr lang="nl-NL" sz="2400" b="1" dirty="0">
                <a:solidFill>
                  <a:schemeClr val="bg1"/>
                </a:solidFill>
              </a:rPr>
              <a:t> de </a:t>
            </a:r>
            <a:r>
              <a:rPr lang="nl-NL" sz="2400" b="1" dirty="0" err="1">
                <a:solidFill>
                  <a:schemeClr val="bg1"/>
                </a:solidFill>
              </a:rPr>
              <a:t>Godheyt</a:t>
            </a:r>
            <a:r>
              <a:rPr lang="nl-NL" sz="2400" b="1" dirty="0">
                <a:solidFill>
                  <a:schemeClr val="bg1"/>
                </a:solidFill>
              </a:rPr>
              <a:t> woonde verre,</a:t>
            </a:r>
            <a:endParaRPr lang="en-US" sz="2400" b="1" dirty="0">
              <a:solidFill>
                <a:schemeClr val="bg1"/>
              </a:solidFill>
            </a:endParaRPr>
          </a:p>
          <a:p>
            <a:r>
              <a:rPr lang="nl-NL" sz="2400" b="1" dirty="0">
                <a:solidFill>
                  <a:schemeClr val="bg1"/>
                </a:solidFill>
              </a:rPr>
              <a:t>In </a:t>
            </a:r>
            <a:r>
              <a:rPr lang="nl-NL" sz="2400" b="1" dirty="0" err="1">
                <a:solidFill>
                  <a:schemeClr val="bg1"/>
                </a:solidFill>
              </a:rPr>
              <a:t>eenen</a:t>
            </a:r>
            <a:r>
              <a:rPr lang="nl-NL" sz="2400" b="1" dirty="0">
                <a:solidFill>
                  <a:schemeClr val="bg1"/>
                </a:solidFill>
              </a:rPr>
              <a:t> troon, </a:t>
            </a:r>
            <a:r>
              <a:rPr lang="nl-NL" sz="2400" b="1" dirty="0" err="1">
                <a:solidFill>
                  <a:schemeClr val="bg1"/>
                </a:solidFill>
              </a:rPr>
              <a:t>hoogh</a:t>
            </a:r>
            <a:r>
              <a:rPr lang="nl-NL" sz="2400" b="1" dirty="0">
                <a:solidFill>
                  <a:schemeClr val="bg1"/>
                </a:solidFill>
              </a:rPr>
              <a:t> boven </a:t>
            </a:r>
            <a:r>
              <a:rPr lang="nl-NL" sz="2400" b="1" dirty="0" err="1">
                <a:solidFill>
                  <a:schemeClr val="bg1"/>
                </a:solidFill>
              </a:rPr>
              <a:t>maen</a:t>
            </a:r>
            <a:r>
              <a:rPr lang="nl-NL" sz="2400" b="1" dirty="0">
                <a:solidFill>
                  <a:schemeClr val="bg1"/>
                </a:solidFill>
              </a:rPr>
              <a:t> en </a:t>
            </a:r>
            <a:r>
              <a:rPr lang="nl-NL" sz="2400" b="1" dirty="0" err="1">
                <a:solidFill>
                  <a:schemeClr val="bg1"/>
                </a:solidFill>
              </a:rPr>
              <a:t>sterre</a:t>
            </a:r>
            <a:r>
              <a:rPr lang="nl-NL" sz="2400" b="1" dirty="0">
                <a:solidFill>
                  <a:schemeClr val="bg1"/>
                </a:solidFill>
              </a:rPr>
              <a:t>,</a:t>
            </a:r>
            <a:endParaRPr lang="en-US" sz="2400" b="1" dirty="0">
              <a:solidFill>
                <a:schemeClr val="bg1"/>
              </a:solidFill>
            </a:endParaRPr>
          </a:p>
          <a:p>
            <a:r>
              <a:rPr lang="nl-NL" sz="2400" b="1" dirty="0">
                <a:solidFill>
                  <a:schemeClr val="bg1"/>
                </a:solidFill>
              </a:rPr>
              <a:t>En heften </a:t>
            </a:r>
            <a:r>
              <a:rPr lang="nl-NL" sz="2400" b="1" dirty="0" err="1">
                <a:solidFill>
                  <a:schemeClr val="bg1"/>
                </a:solidFill>
              </a:rPr>
              <a:t>menighmaal</a:t>
            </a:r>
            <a:r>
              <a:rPr lang="nl-NL" sz="2400" b="1" dirty="0">
                <a:solidFill>
                  <a:schemeClr val="bg1"/>
                </a:solidFill>
              </a:rPr>
              <a:t> </a:t>
            </a:r>
            <a:r>
              <a:rPr lang="nl-NL" sz="2400" b="1" dirty="0" err="1">
                <a:solidFill>
                  <a:schemeClr val="bg1"/>
                </a:solidFill>
              </a:rPr>
              <a:t>myn</a:t>
            </a:r>
            <a:r>
              <a:rPr lang="nl-NL" sz="2400" b="1" dirty="0">
                <a:solidFill>
                  <a:schemeClr val="bg1"/>
                </a:solidFill>
              </a:rPr>
              <a:t> </a:t>
            </a:r>
            <a:r>
              <a:rPr lang="nl-NL" sz="2400" b="1" dirty="0" err="1">
                <a:solidFill>
                  <a:schemeClr val="bg1"/>
                </a:solidFill>
              </a:rPr>
              <a:t>oogh</a:t>
            </a:r>
            <a:r>
              <a:rPr lang="nl-NL" sz="2400" b="1" dirty="0">
                <a:solidFill>
                  <a:schemeClr val="bg1"/>
                </a:solidFill>
              </a:rPr>
              <a:t>,</a:t>
            </a:r>
            <a:endParaRPr lang="en-US" sz="2400" b="1" dirty="0">
              <a:solidFill>
                <a:schemeClr val="bg1"/>
              </a:solidFill>
            </a:endParaRPr>
          </a:p>
          <a:p>
            <a:r>
              <a:rPr lang="nl-NL" sz="2400" b="1" dirty="0">
                <a:solidFill>
                  <a:schemeClr val="bg1"/>
                </a:solidFill>
              </a:rPr>
              <a:t>Met diep </a:t>
            </a:r>
            <a:r>
              <a:rPr lang="nl-NL" sz="2400" b="1" dirty="0" err="1">
                <a:solidFill>
                  <a:schemeClr val="bg1"/>
                </a:solidFill>
              </a:rPr>
              <a:t>versuchten</a:t>
            </a:r>
            <a:r>
              <a:rPr lang="nl-NL" sz="2400" b="1" dirty="0">
                <a:solidFill>
                  <a:schemeClr val="bg1"/>
                </a:solidFill>
              </a:rPr>
              <a:t> </a:t>
            </a:r>
            <a:r>
              <a:rPr lang="nl-NL" sz="2400" b="1" dirty="0" err="1">
                <a:solidFill>
                  <a:schemeClr val="bg1"/>
                </a:solidFill>
              </a:rPr>
              <a:t>naer</a:t>
            </a:r>
            <a:r>
              <a:rPr lang="nl-NL" sz="2400" b="1" dirty="0">
                <a:solidFill>
                  <a:schemeClr val="bg1"/>
                </a:solidFill>
              </a:rPr>
              <a:t> om </a:t>
            </a:r>
            <a:r>
              <a:rPr lang="nl-NL" sz="2400" b="1" dirty="0" err="1">
                <a:solidFill>
                  <a:schemeClr val="bg1"/>
                </a:solidFill>
              </a:rPr>
              <a:t>hoogh</a:t>
            </a:r>
            <a:r>
              <a:rPr lang="nl-NL" sz="2400" b="1" dirty="0">
                <a:solidFill>
                  <a:schemeClr val="bg1"/>
                </a:solidFill>
              </a:rPr>
              <a:t>;</a:t>
            </a:r>
            <a:endParaRPr lang="en-US" sz="2400" b="1" dirty="0">
              <a:solidFill>
                <a:schemeClr val="bg1"/>
              </a:solidFill>
            </a:endParaRPr>
          </a:p>
          <a:p>
            <a:r>
              <a:rPr lang="nl-NL" sz="2400" b="1" dirty="0" err="1">
                <a:solidFill>
                  <a:schemeClr val="bg1"/>
                </a:solidFill>
              </a:rPr>
              <a:t>Maer</a:t>
            </a:r>
            <a:r>
              <a:rPr lang="nl-NL" sz="2400" b="1" dirty="0">
                <a:solidFill>
                  <a:schemeClr val="bg1"/>
                </a:solidFill>
              </a:rPr>
              <a:t> toen </a:t>
            </a:r>
            <a:r>
              <a:rPr lang="nl-NL" sz="2400" b="1" dirty="0" err="1">
                <a:solidFill>
                  <a:schemeClr val="bg1"/>
                </a:solidFill>
              </a:rPr>
              <a:t>ghy</a:t>
            </a:r>
            <a:r>
              <a:rPr lang="nl-NL" sz="2400" b="1" dirty="0">
                <a:solidFill>
                  <a:schemeClr val="bg1"/>
                </a:solidFill>
              </a:rPr>
              <a:t> u beliefden </a:t>
            </a:r>
            <a:r>
              <a:rPr lang="nl-NL" sz="2400" b="1" dirty="0" err="1">
                <a:solidFill>
                  <a:schemeClr val="bg1"/>
                </a:solidFill>
              </a:rPr>
              <a:t>t’openbaren</a:t>
            </a:r>
            <a:r>
              <a:rPr lang="nl-NL" sz="2400" b="1" dirty="0">
                <a:solidFill>
                  <a:schemeClr val="bg1"/>
                </a:solidFill>
              </a:rPr>
              <a:t>,</a:t>
            </a:r>
            <a:endParaRPr lang="en-US" sz="2400" b="1" dirty="0">
              <a:solidFill>
                <a:schemeClr val="bg1"/>
              </a:solidFill>
            </a:endParaRPr>
          </a:p>
          <a:p>
            <a:r>
              <a:rPr lang="nl-NL" sz="2400" b="1" dirty="0">
                <a:solidFill>
                  <a:schemeClr val="bg1"/>
                </a:solidFill>
              </a:rPr>
              <a:t>Toen </a:t>
            </a:r>
            <a:r>
              <a:rPr lang="nl-NL" sz="2400" b="1" dirty="0" err="1">
                <a:solidFill>
                  <a:schemeClr val="bg1"/>
                </a:solidFill>
              </a:rPr>
              <a:t>sagh</a:t>
            </a:r>
            <a:r>
              <a:rPr lang="nl-NL" sz="2400" b="1" dirty="0">
                <a:solidFill>
                  <a:schemeClr val="bg1"/>
                </a:solidFill>
              </a:rPr>
              <a:t> </a:t>
            </a:r>
            <a:r>
              <a:rPr lang="nl-NL" sz="2400" b="1" dirty="0" err="1">
                <a:solidFill>
                  <a:schemeClr val="bg1"/>
                </a:solidFill>
              </a:rPr>
              <a:t>ick</a:t>
            </a:r>
            <a:r>
              <a:rPr lang="nl-NL" sz="2400" b="1" dirty="0">
                <a:solidFill>
                  <a:schemeClr val="bg1"/>
                </a:solidFill>
              </a:rPr>
              <a:t> niets van boven </a:t>
            </a:r>
            <a:r>
              <a:rPr lang="nl-NL" sz="2400" b="1" dirty="0" err="1">
                <a:solidFill>
                  <a:schemeClr val="bg1"/>
                </a:solidFill>
              </a:rPr>
              <a:t>nedervaren</a:t>
            </a:r>
            <a:r>
              <a:rPr lang="nl-NL" sz="2400" b="1" dirty="0">
                <a:solidFill>
                  <a:schemeClr val="bg1"/>
                </a:solidFill>
              </a:rPr>
              <a:t>;</a:t>
            </a:r>
            <a:endParaRPr lang="en-US" sz="2400" b="1" dirty="0">
              <a:solidFill>
                <a:schemeClr val="bg1"/>
              </a:solidFill>
            </a:endParaRPr>
          </a:p>
          <a:p>
            <a:r>
              <a:rPr lang="nl-NL" sz="2400" b="1" dirty="0" err="1">
                <a:solidFill>
                  <a:schemeClr val="bg1"/>
                </a:solidFill>
              </a:rPr>
              <a:t>Maer</a:t>
            </a:r>
            <a:r>
              <a:rPr lang="nl-NL" sz="2400" b="1" dirty="0">
                <a:solidFill>
                  <a:schemeClr val="bg1"/>
                </a:solidFill>
              </a:rPr>
              <a:t> in den grondt van </a:t>
            </a:r>
            <a:r>
              <a:rPr lang="nl-NL" sz="2400" b="1" dirty="0" err="1">
                <a:solidFill>
                  <a:schemeClr val="bg1"/>
                </a:solidFill>
              </a:rPr>
              <a:t>myn</a:t>
            </a:r>
            <a:r>
              <a:rPr lang="nl-NL" sz="2400" b="1" dirty="0">
                <a:solidFill>
                  <a:schemeClr val="bg1"/>
                </a:solidFill>
              </a:rPr>
              <a:t> </a:t>
            </a:r>
            <a:r>
              <a:rPr lang="nl-NL" sz="2400" b="1" dirty="0" err="1">
                <a:solidFill>
                  <a:schemeClr val="bg1"/>
                </a:solidFill>
              </a:rPr>
              <a:t>gemoet</a:t>
            </a:r>
            <a:r>
              <a:rPr lang="nl-NL" sz="2400" b="1" dirty="0">
                <a:solidFill>
                  <a:schemeClr val="bg1"/>
                </a:solidFill>
              </a:rPr>
              <a:t>,</a:t>
            </a:r>
            <a:endParaRPr lang="en-US" sz="2400" b="1" dirty="0">
              <a:solidFill>
                <a:schemeClr val="bg1"/>
              </a:solidFill>
            </a:endParaRPr>
          </a:p>
          <a:p>
            <a:r>
              <a:rPr lang="nl-NL" sz="2400" b="1" dirty="0" err="1">
                <a:solidFill>
                  <a:schemeClr val="bg1"/>
                </a:solidFill>
              </a:rPr>
              <a:t>Daer</a:t>
            </a:r>
            <a:r>
              <a:rPr lang="nl-NL" sz="2400" b="1" dirty="0">
                <a:solidFill>
                  <a:schemeClr val="bg1"/>
                </a:solidFill>
              </a:rPr>
              <a:t> </a:t>
            </a:r>
            <a:r>
              <a:rPr lang="nl-NL" sz="2400" b="1" dirty="0" err="1">
                <a:solidFill>
                  <a:schemeClr val="bg1"/>
                </a:solidFill>
              </a:rPr>
              <a:t>wiert</a:t>
            </a:r>
            <a:r>
              <a:rPr lang="nl-NL" sz="2400" b="1" dirty="0">
                <a:solidFill>
                  <a:schemeClr val="bg1"/>
                </a:solidFill>
              </a:rPr>
              <a:t> het </a:t>
            </a:r>
            <a:r>
              <a:rPr lang="nl-NL" sz="2400" b="1" dirty="0" err="1">
                <a:solidFill>
                  <a:schemeClr val="bg1"/>
                </a:solidFill>
              </a:rPr>
              <a:t>lieflyck</a:t>
            </a:r>
            <a:r>
              <a:rPr lang="nl-NL" sz="2400" b="1" dirty="0">
                <a:solidFill>
                  <a:schemeClr val="bg1"/>
                </a:solidFill>
              </a:rPr>
              <a:t> </a:t>
            </a:r>
            <a:r>
              <a:rPr lang="nl-NL" sz="2400" b="1" dirty="0" err="1">
                <a:solidFill>
                  <a:schemeClr val="bg1"/>
                </a:solidFill>
              </a:rPr>
              <a:t>ende</a:t>
            </a:r>
            <a:r>
              <a:rPr lang="nl-NL" sz="2400" b="1" dirty="0">
                <a:solidFill>
                  <a:schemeClr val="bg1"/>
                </a:solidFill>
              </a:rPr>
              <a:t> </a:t>
            </a:r>
            <a:r>
              <a:rPr lang="nl-NL" sz="2400" b="1" dirty="0" err="1">
                <a:solidFill>
                  <a:schemeClr val="bg1"/>
                </a:solidFill>
              </a:rPr>
              <a:t>soet</a:t>
            </a:r>
            <a:endParaRPr lang="en-US" sz="2400" b="1" dirty="0">
              <a:solidFill>
                <a:schemeClr val="bg1"/>
              </a:solidFill>
            </a:endParaRPr>
          </a:p>
          <a:p>
            <a:r>
              <a:rPr lang="nl-NL" sz="2400" b="1" dirty="0" err="1">
                <a:solidFill>
                  <a:schemeClr val="bg1"/>
                </a:solidFill>
              </a:rPr>
              <a:t>Daer</a:t>
            </a:r>
            <a:r>
              <a:rPr lang="nl-NL" sz="2400" b="1" dirty="0">
                <a:solidFill>
                  <a:schemeClr val="bg1"/>
                </a:solidFill>
              </a:rPr>
              <a:t> </a:t>
            </a:r>
            <a:r>
              <a:rPr lang="nl-NL" sz="2400" b="1" dirty="0" err="1">
                <a:solidFill>
                  <a:schemeClr val="bg1"/>
                </a:solidFill>
              </a:rPr>
              <a:t>quamt</a:t>
            </a:r>
            <a:r>
              <a:rPr lang="nl-NL" sz="2400" b="1" dirty="0">
                <a:solidFill>
                  <a:schemeClr val="bg1"/>
                </a:solidFill>
              </a:rPr>
              <a:t> </a:t>
            </a:r>
            <a:r>
              <a:rPr lang="nl-NL" sz="2400" b="1" dirty="0" err="1">
                <a:solidFill>
                  <a:schemeClr val="bg1"/>
                </a:solidFill>
              </a:rPr>
              <a:t>ghy</a:t>
            </a:r>
            <a:r>
              <a:rPr lang="nl-NL" sz="2400" b="1" dirty="0">
                <a:solidFill>
                  <a:schemeClr val="bg1"/>
                </a:solidFill>
              </a:rPr>
              <a:t> </a:t>
            </a:r>
            <a:r>
              <a:rPr lang="nl-NL" sz="2400" b="1" dirty="0" err="1">
                <a:solidFill>
                  <a:schemeClr val="bg1"/>
                </a:solidFill>
              </a:rPr>
              <a:t>uyt</a:t>
            </a:r>
            <a:r>
              <a:rPr lang="nl-NL" sz="2400" b="1" dirty="0">
                <a:solidFill>
                  <a:schemeClr val="bg1"/>
                </a:solidFill>
              </a:rPr>
              <a:t> der diepten </a:t>
            </a:r>
            <a:r>
              <a:rPr lang="nl-NL" sz="2400" b="1" dirty="0" err="1">
                <a:solidFill>
                  <a:schemeClr val="bg1"/>
                </a:solidFill>
              </a:rPr>
              <a:t>uytwaerts</a:t>
            </a:r>
            <a:r>
              <a:rPr lang="nl-NL" sz="2400" b="1" dirty="0">
                <a:solidFill>
                  <a:schemeClr val="bg1"/>
                </a:solidFill>
              </a:rPr>
              <a:t> dringen.</a:t>
            </a:r>
            <a:endParaRPr lang="en-US" sz="2400" b="1" dirty="0">
              <a:solidFill>
                <a:schemeClr val="bg1"/>
              </a:solidFill>
            </a:endParaRPr>
          </a:p>
          <a:p>
            <a:r>
              <a:rPr lang="nl-NL" sz="2400" b="1" dirty="0">
                <a:solidFill>
                  <a:schemeClr val="bg1"/>
                </a:solidFill>
              </a:rPr>
              <a:t>En, als een bron, </a:t>
            </a:r>
            <a:r>
              <a:rPr lang="nl-NL" sz="2400" b="1" dirty="0" err="1">
                <a:solidFill>
                  <a:schemeClr val="bg1"/>
                </a:solidFill>
              </a:rPr>
              <a:t>myn</a:t>
            </a:r>
            <a:r>
              <a:rPr lang="nl-NL" sz="2400" b="1" dirty="0">
                <a:solidFill>
                  <a:schemeClr val="bg1"/>
                </a:solidFill>
              </a:rPr>
              <a:t> </a:t>
            </a:r>
            <a:r>
              <a:rPr lang="nl-NL" sz="2400" b="1" dirty="0" err="1">
                <a:solidFill>
                  <a:schemeClr val="bg1"/>
                </a:solidFill>
              </a:rPr>
              <a:t>dortstigh</a:t>
            </a:r>
            <a:r>
              <a:rPr lang="nl-NL" sz="2400" b="1" dirty="0">
                <a:solidFill>
                  <a:schemeClr val="bg1"/>
                </a:solidFill>
              </a:rPr>
              <a:t> hart bespringen,</a:t>
            </a:r>
            <a:endParaRPr lang="en-US" sz="2400" b="1" dirty="0">
              <a:solidFill>
                <a:schemeClr val="bg1"/>
              </a:solidFill>
            </a:endParaRPr>
          </a:p>
          <a:p>
            <a:r>
              <a:rPr lang="nl-NL" sz="2400" b="1" dirty="0" err="1">
                <a:solidFill>
                  <a:schemeClr val="bg1"/>
                </a:solidFill>
              </a:rPr>
              <a:t>Soo</a:t>
            </a:r>
            <a:r>
              <a:rPr lang="nl-NL" sz="2400" b="1" dirty="0">
                <a:solidFill>
                  <a:schemeClr val="bg1"/>
                </a:solidFill>
              </a:rPr>
              <a:t> dat </a:t>
            </a:r>
            <a:r>
              <a:rPr lang="nl-NL" sz="2400" b="1" dirty="0" err="1">
                <a:solidFill>
                  <a:schemeClr val="bg1"/>
                </a:solidFill>
              </a:rPr>
              <a:t>ick</a:t>
            </a:r>
            <a:r>
              <a:rPr lang="nl-NL" sz="2400" b="1" dirty="0">
                <a:solidFill>
                  <a:schemeClr val="bg1"/>
                </a:solidFill>
              </a:rPr>
              <a:t> u, </a:t>
            </a:r>
            <a:r>
              <a:rPr lang="nl-NL" sz="2400" b="1" dirty="0" err="1">
                <a:solidFill>
                  <a:schemeClr val="bg1"/>
                </a:solidFill>
              </a:rPr>
              <a:t>ô</a:t>
            </a:r>
            <a:r>
              <a:rPr lang="nl-NL" sz="2400" b="1" dirty="0">
                <a:solidFill>
                  <a:schemeClr val="bg1"/>
                </a:solidFill>
              </a:rPr>
              <a:t> </a:t>
            </a:r>
            <a:r>
              <a:rPr lang="nl-NL" sz="2400" b="1" dirty="0" err="1">
                <a:solidFill>
                  <a:schemeClr val="bg1"/>
                </a:solidFill>
              </a:rPr>
              <a:t>Godt</a:t>
            </a:r>
            <a:r>
              <a:rPr lang="nl-NL" sz="2400" b="1" dirty="0">
                <a:solidFill>
                  <a:schemeClr val="bg1"/>
                </a:solidFill>
              </a:rPr>
              <a:t>! </a:t>
            </a:r>
            <a:r>
              <a:rPr lang="nl-NL" sz="2400" b="1" dirty="0" err="1">
                <a:solidFill>
                  <a:schemeClr val="bg1"/>
                </a:solidFill>
              </a:rPr>
              <a:t>bevondt</a:t>
            </a:r>
            <a:r>
              <a:rPr lang="nl-NL" sz="2400" b="1" dirty="0">
                <a:solidFill>
                  <a:schemeClr val="bg1"/>
                </a:solidFill>
              </a:rPr>
              <a:t>,</a:t>
            </a:r>
            <a:endParaRPr lang="en-US" sz="2400" b="1" dirty="0">
              <a:solidFill>
                <a:schemeClr val="bg1"/>
              </a:solidFill>
            </a:endParaRPr>
          </a:p>
          <a:p>
            <a:r>
              <a:rPr lang="nl-NL" sz="2400" b="1" dirty="0">
                <a:solidFill>
                  <a:schemeClr val="bg1"/>
                </a:solidFill>
              </a:rPr>
              <a:t>te </a:t>
            </a:r>
            <a:r>
              <a:rPr lang="nl-NL" sz="2400" b="1" dirty="0" err="1">
                <a:solidFill>
                  <a:schemeClr val="bg1"/>
                </a:solidFill>
              </a:rPr>
              <a:t>zyn</a:t>
            </a:r>
            <a:r>
              <a:rPr lang="nl-NL" sz="2400" b="1" dirty="0">
                <a:solidFill>
                  <a:schemeClr val="bg1"/>
                </a:solidFill>
              </a:rPr>
              <a:t> den grondt van </a:t>
            </a:r>
            <a:r>
              <a:rPr lang="nl-NL" sz="2400" b="1" dirty="0" err="1">
                <a:solidFill>
                  <a:schemeClr val="bg1"/>
                </a:solidFill>
              </a:rPr>
              <a:t>mynen</a:t>
            </a:r>
            <a:r>
              <a:rPr lang="nl-NL" sz="2400" b="1" dirty="0">
                <a:solidFill>
                  <a:schemeClr val="bg1"/>
                </a:solidFill>
              </a:rPr>
              <a:t> grondt.</a:t>
            </a:r>
            <a:endParaRPr lang="en-US" sz="2400" b="1" dirty="0">
              <a:solidFill>
                <a:schemeClr val="bg1"/>
              </a:solidFill>
            </a:endParaRPr>
          </a:p>
          <a:p>
            <a:endParaRPr lang="nl-NL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773438" y="367654"/>
            <a:ext cx="751513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smtClean="0">
                <a:solidFill>
                  <a:schemeClr val="bg1">
                    <a:lumMod val="50000"/>
                  </a:schemeClr>
                </a:solidFill>
              </a:rPr>
              <a:t>Conclusie:</a:t>
            </a:r>
          </a:p>
          <a:p>
            <a:endParaRPr lang="nl-NL" sz="24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nl-NL" sz="2400" b="1" dirty="0" smtClean="0">
                <a:solidFill>
                  <a:schemeClr val="bg1">
                    <a:lumMod val="50000"/>
                  </a:schemeClr>
                </a:solidFill>
              </a:rPr>
              <a:t>Advaita vedanta en boeddhisme willen alleen de gelukzaligheid van de mystieke ervaring.</a:t>
            </a:r>
          </a:p>
          <a:p>
            <a:endParaRPr lang="nl-NL" sz="24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nl-NL" sz="2400" b="1" dirty="0" smtClean="0">
                <a:solidFill>
                  <a:schemeClr val="bg1">
                    <a:lumMod val="50000"/>
                  </a:schemeClr>
                </a:solidFill>
              </a:rPr>
              <a:t>• Advaita vedanta ontkent materiële werkelijkheid</a:t>
            </a:r>
          </a:p>
          <a:p>
            <a:endParaRPr lang="nl-NL" sz="24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nl-NL" sz="2400" b="1" dirty="0" smtClean="0">
                <a:solidFill>
                  <a:schemeClr val="bg1">
                    <a:lumMod val="50000"/>
                  </a:schemeClr>
                </a:solidFill>
              </a:rPr>
              <a:t>• Boeddhisme ontkent het zelf als bestaand</a:t>
            </a:r>
          </a:p>
          <a:p>
            <a:endParaRPr lang="nl-NL" sz="24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nl-NL" sz="24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• Christendom en gnostiek: de twee één  maken.</a:t>
            </a:r>
            <a:endParaRPr lang="nl-NL" sz="2400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advTm="6000"/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773438" y="364067"/>
            <a:ext cx="7515134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Christendom en gnostiek: de twee één  maken.</a:t>
            </a:r>
          </a:p>
          <a:p>
            <a:endParaRPr lang="nl-NL" sz="2400" b="1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r>
              <a:rPr lang="nl-NL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Mijn keuze.</a:t>
            </a:r>
            <a:endParaRPr lang="nl-NL" sz="24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 advTm="6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782987" y="372533"/>
            <a:ext cx="761165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Jan Luyken heeft een geloof dat hij beschouwt als de onbetwistbare waarheid over de werkelijkheid. </a:t>
            </a:r>
          </a:p>
          <a:p>
            <a:endParaRPr lang="nl-NL" sz="3600" b="1" dirty="0">
              <a:solidFill>
                <a:schemeClr val="bg1"/>
              </a:solidFill>
            </a:endParaRPr>
          </a:p>
          <a:p>
            <a:r>
              <a:rPr lang="nl-NL" dirty="0"/>
              <a:t> </a:t>
            </a:r>
            <a:endParaRPr lang="en-US" dirty="0"/>
          </a:p>
        </p:txBody>
      </p:sp>
    </p:spTree>
  </p:cSld>
  <p:clrMapOvr>
    <a:masterClrMapping/>
  </p:clrMapOvr>
  <p:transition advTm="6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758</TotalTime>
  <Words>2236</Words>
  <Application>Microsoft Macintosh PowerPoint</Application>
  <PresentationFormat>Diavoorstelling (4:3)</PresentationFormat>
  <Paragraphs>442</Paragraphs>
  <Slides>81</Slides>
  <Notes>1</Notes>
  <HiddenSlides>0</HiddenSlides>
  <MMClips>0</MMClips>
  <ScaleCrop>false</ScaleCrop>
  <HeadingPairs>
    <vt:vector size="4" baseType="variant">
      <vt:variant>
        <vt:lpstr>Ontwerpsjabloon</vt:lpstr>
      </vt:variant>
      <vt:variant>
        <vt:i4>1</vt:i4>
      </vt:variant>
      <vt:variant>
        <vt:lpstr>Diatitels</vt:lpstr>
      </vt:variant>
      <vt:variant>
        <vt:i4>81</vt:i4>
      </vt:variant>
    </vt:vector>
  </HeadingPairs>
  <TitlesOfParts>
    <vt:vector size="82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  <vt:lpstr>Dia 13</vt:lpstr>
      <vt:lpstr>Dia 14</vt:lpstr>
      <vt:lpstr>Dia 15</vt:lpstr>
      <vt:lpstr>Dia 16</vt:lpstr>
      <vt:lpstr>Dia 17</vt:lpstr>
      <vt:lpstr>Dia 18</vt:lpstr>
      <vt:lpstr>Dia 19</vt:lpstr>
      <vt:lpstr>Dia 20</vt:lpstr>
      <vt:lpstr>Dia 21</vt:lpstr>
      <vt:lpstr>Dia 22</vt:lpstr>
      <vt:lpstr>Dia 23</vt:lpstr>
      <vt:lpstr>Dia 24</vt:lpstr>
      <vt:lpstr>Dia 25</vt:lpstr>
      <vt:lpstr>Dia 26</vt:lpstr>
      <vt:lpstr>Dia 27</vt:lpstr>
      <vt:lpstr>Dia 28</vt:lpstr>
      <vt:lpstr>Dia 29</vt:lpstr>
      <vt:lpstr>Dia 30</vt:lpstr>
      <vt:lpstr>Dia 31</vt:lpstr>
      <vt:lpstr>Dia 32</vt:lpstr>
      <vt:lpstr>Dia 33</vt:lpstr>
      <vt:lpstr>Dia 34</vt:lpstr>
      <vt:lpstr>Dia 35</vt:lpstr>
      <vt:lpstr>Dia 36</vt:lpstr>
      <vt:lpstr>Dia 37</vt:lpstr>
      <vt:lpstr>Dia 38</vt:lpstr>
      <vt:lpstr>Dia 39</vt:lpstr>
      <vt:lpstr>Dia 40</vt:lpstr>
      <vt:lpstr>Dia 41</vt:lpstr>
      <vt:lpstr>Dia 42</vt:lpstr>
      <vt:lpstr>Dia 43</vt:lpstr>
      <vt:lpstr>Dia 44</vt:lpstr>
      <vt:lpstr>Dia 45</vt:lpstr>
      <vt:lpstr>Dia 46</vt:lpstr>
      <vt:lpstr>Dia 47</vt:lpstr>
      <vt:lpstr>Dia 48</vt:lpstr>
      <vt:lpstr>Dia 49</vt:lpstr>
      <vt:lpstr>Dia 50</vt:lpstr>
      <vt:lpstr>Dia 51</vt:lpstr>
      <vt:lpstr>Dia 52</vt:lpstr>
      <vt:lpstr>Dia 53</vt:lpstr>
      <vt:lpstr>Dia 54</vt:lpstr>
      <vt:lpstr>Dia 55</vt:lpstr>
      <vt:lpstr>Dia 56</vt:lpstr>
      <vt:lpstr>Dia 57</vt:lpstr>
      <vt:lpstr>Dia 58</vt:lpstr>
      <vt:lpstr>Dia 59</vt:lpstr>
      <vt:lpstr>Dia 60</vt:lpstr>
      <vt:lpstr>Dia 61</vt:lpstr>
      <vt:lpstr>Dia 62</vt:lpstr>
      <vt:lpstr>Dia 63</vt:lpstr>
      <vt:lpstr>Dia 64</vt:lpstr>
      <vt:lpstr>Dia 65</vt:lpstr>
      <vt:lpstr>Dia 66</vt:lpstr>
      <vt:lpstr>Dia 67</vt:lpstr>
      <vt:lpstr>Dia 68</vt:lpstr>
      <vt:lpstr>Dia 69</vt:lpstr>
      <vt:lpstr>Dia 70</vt:lpstr>
      <vt:lpstr>Dia 71</vt:lpstr>
      <vt:lpstr>Dia 72</vt:lpstr>
      <vt:lpstr>Dia 73</vt:lpstr>
      <vt:lpstr>Dia 74</vt:lpstr>
      <vt:lpstr>Dia 75</vt:lpstr>
      <vt:lpstr>Dia 76</vt:lpstr>
      <vt:lpstr>Dia 77</vt:lpstr>
      <vt:lpstr>Dia 78</vt:lpstr>
      <vt:lpstr>Dia 79</vt:lpstr>
      <vt:lpstr>Dia 80</vt:lpstr>
      <vt:lpstr>Dia 81</vt:lpstr>
    </vt:vector>
  </TitlesOfParts>
  <Company>BM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Bram Moerland</dc:creator>
  <cp:lastModifiedBy>Bram Moerland</cp:lastModifiedBy>
  <cp:revision>41</cp:revision>
  <dcterms:created xsi:type="dcterms:W3CDTF">2014-05-23T12:43:01Z</dcterms:created>
  <dcterms:modified xsi:type="dcterms:W3CDTF">2014-05-23T13:04:38Z</dcterms:modified>
</cp:coreProperties>
</file>